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7" r:id="rId5"/>
    <p:sldId id="258" r:id="rId6"/>
    <p:sldId id="259" r:id="rId7"/>
    <p:sldId id="362" r:id="rId8"/>
    <p:sldId id="261" r:id="rId9"/>
    <p:sldId id="262" r:id="rId10"/>
    <p:sldId id="265" r:id="rId11"/>
    <p:sldId id="359" r:id="rId12"/>
    <p:sldId id="360" r:id="rId13"/>
    <p:sldId id="266" r:id="rId14"/>
    <p:sldId id="267" r:id="rId15"/>
    <p:sldId id="268" r:id="rId16"/>
    <p:sldId id="271" r:id="rId17"/>
    <p:sldId id="279" r:id="rId18"/>
    <p:sldId id="282" r:id="rId19"/>
    <p:sldId id="283" r:id="rId20"/>
    <p:sldId id="285" r:id="rId21"/>
    <p:sldId id="286" r:id="rId22"/>
    <p:sldId id="287" r:id="rId23"/>
    <p:sldId id="288" r:id="rId24"/>
    <p:sldId id="289" r:id="rId25"/>
    <p:sldId id="291" r:id="rId26"/>
    <p:sldId id="295" r:id="rId27"/>
    <p:sldId id="361" r:id="rId28"/>
    <p:sldId id="298" r:id="rId29"/>
    <p:sldId id="299" r:id="rId30"/>
    <p:sldId id="300" r:id="rId31"/>
    <p:sldId id="301" r:id="rId32"/>
    <p:sldId id="302" r:id="rId33"/>
    <p:sldId id="303" r:id="rId34"/>
    <p:sldId id="306" r:id="rId35"/>
    <p:sldId id="307" r:id="rId36"/>
    <p:sldId id="309" r:id="rId37"/>
    <p:sldId id="310" r:id="rId38"/>
    <p:sldId id="311" r:id="rId39"/>
    <p:sldId id="312" r:id="rId40"/>
    <p:sldId id="314" r:id="rId41"/>
    <p:sldId id="315" r:id="rId42"/>
    <p:sldId id="316" r:id="rId43"/>
    <p:sldId id="319" r:id="rId44"/>
    <p:sldId id="321" r:id="rId45"/>
    <p:sldId id="325" r:id="rId46"/>
    <p:sldId id="327" r:id="rId47"/>
    <p:sldId id="328" r:id="rId48"/>
    <p:sldId id="330" r:id="rId49"/>
    <p:sldId id="331" r:id="rId50"/>
    <p:sldId id="332" r:id="rId51"/>
    <p:sldId id="33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66"/>
    <a:srgbClr val="772241"/>
    <a:srgbClr val="0A3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30"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C68D5C-E6AD-4AE1-BDAB-C2DBAD287DCE}" type="datetimeFigureOut">
              <a:rPr lang="en-US" smtClean="0"/>
              <a:t>4/12/2017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93353-4BE1-45A7-9A11-0DFD53E7D25F}" type="slidenum">
              <a:rPr lang="en-US" smtClean="0"/>
              <a:t>‹#›</a:t>
            </a:fld>
            <a:endParaRPr lang="en-US"/>
          </a:p>
        </p:txBody>
      </p:sp>
    </p:spTree>
    <p:extLst>
      <p:ext uri="{BB962C8B-B14F-4D97-AF65-F5344CB8AC3E}">
        <p14:creationId xmlns:p14="http://schemas.microsoft.com/office/powerpoint/2010/main" val="397323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81783-6B0D-4265-A6CA-17352A208738}" type="slidenum">
              <a:rPr lang="en-US" smtClean="0"/>
              <a:t>13</a:t>
            </a:fld>
            <a:endParaRPr lang="en-US"/>
          </a:p>
        </p:txBody>
      </p:sp>
    </p:spTree>
    <p:extLst>
      <p:ext uri="{BB962C8B-B14F-4D97-AF65-F5344CB8AC3E}">
        <p14:creationId xmlns:p14="http://schemas.microsoft.com/office/powerpoint/2010/main" val="2420359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81783-6B0D-4265-A6CA-17352A208738}" type="slidenum">
              <a:rPr lang="en-US" smtClean="0"/>
              <a:t>45</a:t>
            </a:fld>
            <a:endParaRPr lang="en-US"/>
          </a:p>
        </p:txBody>
      </p:sp>
    </p:spTree>
    <p:extLst>
      <p:ext uri="{BB962C8B-B14F-4D97-AF65-F5344CB8AC3E}">
        <p14:creationId xmlns:p14="http://schemas.microsoft.com/office/powerpoint/2010/main" val="242035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8083524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79704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3957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91109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46189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92630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47836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357467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9654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0530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4682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66">
                <a:alpha val="29804"/>
              </a:srgbClr>
            </a:gs>
            <a:gs pos="5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a:spLocks/>
          </p:cNvSpPr>
          <p:nvPr userDrawn="1"/>
        </p:nvSpPr>
        <p:spPr>
          <a:xfrm>
            <a:off x="0" y="6629400"/>
            <a:ext cx="9144000" cy="228600"/>
          </a:xfrm>
          <a:prstGeom prst="rect">
            <a:avLst/>
          </a:prstGeom>
          <a:solidFill>
            <a:srgbClr val="007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www.gundersenhealth.org/upload/images/logos/GHS~2c.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13903" y="6066629"/>
            <a:ext cx="1701497"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38100" y="6446193"/>
            <a:ext cx="2904962"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lumMod val="50000"/>
                    <a:lumOff val="50000"/>
                  </a:schemeClr>
                </a:solidFill>
              </a:rPr>
              <a:t>Gundersen Lutheran Medical Center, Inc. | Gundersen Clinic, Ltd.</a:t>
            </a:r>
          </a:p>
        </p:txBody>
      </p:sp>
    </p:spTree>
    <p:extLst>
      <p:ext uri="{BB962C8B-B14F-4D97-AF65-F5344CB8AC3E}">
        <p14:creationId xmlns:p14="http://schemas.microsoft.com/office/powerpoint/2010/main" val="329288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70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jeffthompsonmd.com/" TargetMode="External"/><Relationship Id="rId2" Type="http://schemas.openxmlformats.org/officeDocument/2006/relationships/hyperlink" Target="mailto:jethomps@gundersenhealth.org" TargetMode="Externa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www.gundersenhealth.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dirty="0" smtClean="0"/>
              <a:t>Live your values  </a:t>
            </a:r>
            <a:br>
              <a:rPr lang="en-US" dirty="0" smtClean="0"/>
            </a:br>
            <a:r>
              <a:rPr lang="en-US" dirty="0" smtClean="0"/>
              <a:t>Transform your culture </a:t>
            </a:r>
            <a:br>
              <a:rPr lang="en-US" dirty="0" smtClean="0"/>
            </a:br>
            <a:r>
              <a:rPr lang="en-US" dirty="0" smtClean="0"/>
              <a:t> Achieve your mission</a:t>
            </a:r>
            <a:endParaRPr lang="en-US" dirty="0"/>
          </a:p>
        </p:txBody>
      </p:sp>
      <p:sp>
        <p:nvSpPr>
          <p:cNvPr id="3" name="Subtitle 2"/>
          <p:cNvSpPr>
            <a:spLocks noGrp="1"/>
          </p:cNvSpPr>
          <p:nvPr>
            <p:ph type="subTitle" idx="1"/>
          </p:nvPr>
        </p:nvSpPr>
        <p:spPr>
          <a:xfrm>
            <a:off x="1371600" y="5105400"/>
            <a:ext cx="6400800" cy="838200"/>
          </a:xfrm>
        </p:spPr>
        <p:txBody>
          <a:bodyPr/>
          <a:lstStyle/>
          <a:p>
            <a:r>
              <a:rPr lang="en-US" dirty="0" smtClean="0">
                <a:solidFill>
                  <a:schemeClr val="tx1">
                    <a:lumMod val="65000"/>
                    <a:lumOff val="35000"/>
                  </a:schemeClr>
                </a:solidFill>
              </a:rPr>
              <a:t>Jeff Thompson, MD</a:t>
            </a:r>
            <a:endParaRPr lang="en-US" dirty="0">
              <a:solidFill>
                <a:schemeClr val="tx1">
                  <a:lumMod val="65000"/>
                  <a:lumOff val="35000"/>
                </a:schemeClr>
              </a:solidFill>
            </a:endParaRPr>
          </a:p>
        </p:txBody>
      </p:sp>
      <p:sp>
        <p:nvSpPr>
          <p:cNvPr id="4" name="TextBox 3"/>
          <p:cNvSpPr txBox="1"/>
          <p:nvPr/>
        </p:nvSpPr>
        <p:spPr>
          <a:xfrm>
            <a:off x="1752600" y="3581400"/>
            <a:ext cx="5638800" cy="707886"/>
          </a:xfrm>
          <a:prstGeom prst="rect">
            <a:avLst/>
          </a:prstGeom>
          <a:noFill/>
        </p:spPr>
        <p:txBody>
          <a:bodyPr wrap="square" rtlCol="0">
            <a:spAutoFit/>
          </a:bodyPr>
          <a:lstStyle/>
          <a:p>
            <a:pPr algn="ctr"/>
            <a:r>
              <a:rPr lang="en-US" sz="4000" dirty="0" smtClean="0">
                <a:solidFill>
                  <a:srgbClr val="007066"/>
                </a:solidFill>
                <a:latin typeface="+mj-lt"/>
              </a:rPr>
              <a:t>Leading </a:t>
            </a:r>
            <a:r>
              <a:rPr lang="en-US" sz="4000" dirty="0" smtClean="0">
                <a:solidFill>
                  <a:srgbClr val="007066"/>
                </a:solidFill>
                <a:latin typeface="+mj-lt"/>
              </a:rPr>
              <a:t>with </a:t>
            </a:r>
            <a:r>
              <a:rPr lang="en-US" sz="4000" dirty="0" smtClean="0">
                <a:solidFill>
                  <a:srgbClr val="007066"/>
                </a:solidFill>
                <a:latin typeface="+mj-lt"/>
              </a:rPr>
              <a:t>Power</a:t>
            </a:r>
            <a:endParaRPr lang="en-US" sz="4000" dirty="0" smtClean="0">
              <a:solidFill>
                <a:srgbClr val="007066"/>
              </a:solidFill>
              <a:latin typeface="+mj-lt"/>
            </a:endParaRPr>
          </a:p>
        </p:txBody>
      </p:sp>
    </p:spTree>
    <p:extLst>
      <p:ext uri="{BB962C8B-B14F-4D97-AF65-F5344CB8AC3E}">
        <p14:creationId xmlns:p14="http://schemas.microsoft.com/office/powerpoint/2010/main" val="1945655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7013" b="24545"/>
          <a:stretch/>
        </p:blipFill>
        <p:spPr>
          <a:xfrm>
            <a:off x="383969" y="1295400"/>
            <a:ext cx="8221539" cy="4204855"/>
          </a:xfrm>
          <a:prstGeom prst="rect">
            <a:avLst/>
          </a:prstGeom>
        </p:spPr>
      </p:pic>
    </p:spTree>
    <p:extLst>
      <p:ext uri="{BB962C8B-B14F-4D97-AF65-F5344CB8AC3E}">
        <p14:creationId xmlns:p14="http://schemas.microsoft.com/office/powerpoint/2010/main" val="733214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5844" b="29625"/>
          <a:stretch/>
        </p:blipFill>
        <p:spPr>
          <a:xfrm>
            <a:off x="395844" y="1600200"/>
            <a:ext cx="8221688" cy="3867397"/>
          </a:xfrm>
          <a:prstGeom prst="rect">
            <a:avLst/>
          </a:prstGeom>
        </p:spPr>
      </p:pic>
    </p:spTree>
    <p:extLst>
      <p:ext uri="{BB962C8B-B14F-4D97-AF65-F5344CB8AC3E}">
        <p14:creationId xmlns:p14="http://schemas.microsoft.com/office/powerpoint/2010/main" val="314888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4286" b="22237"/>
          <a:stretch/>
        </p:blipFill>
        <p:spPr>
          <a:xfrm>
            <a:off x="457200" y="1219200"/>
            <a:ext cx="8285666" cy="4228358"/>
          </a:xfrm>
          <a:prstGeom prst="rect">
            <a:avLst/>
          </a:prstGeom>
        </p:spPr>
      </p:pic>
    </p:spTree>
    <p:extLst>
      <p:ext uri="{BB962C8B-B14F-4D97-AF65-F5344CB8AC3E}">
        <p14:creationId xmlns:p14="http://schemas.microsoft.com/office/powerpoint/2010/main" val="3562743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AutoShape 2"/>
          <p:cNvSpPr>
            <a:spLocks noChangeArrowheads="1"/>
          </p:cNvSpPr>
          <p:nvPr/>
        </p:nvSpPr>
        <p:spPr bwMode="auto">
          <a:xfrm>
            <a:off x="76200" y="304800"/>
            <a:ext cx="685800" cy="6172200"/>
          </a:xfrm>
          <a:prstGeom prst="upArrow">
            <a:avLst>
              <a:gd name="adj1" fmla="val 69787"/>
              <a:gd name="adj2" fmla="val 62417"/>
            </a:avLst>
          </a:prstGeom>
          <a:gradFill rotWithShape="0">
            <a:gsLst>
              <a:gs pos="0">
                <a:srgbClr val="003366"/>
              </a:gs>
              <a:gs pos="100000">
                <a:srgbClr val="FFFFFF"/>
              </a:gs>
            </a:gsLst>
            <a:lin ang="5400000" scaled="1"/>
          </a:gradFill>
          <a:ln w="9525">
            <a:solidFill>
              <a:srgbClr val="003366"/>
            </a:solidFill>
            <a:miter lim="800000"/>
            <a:headEnd/>
            <a:tailEnd/>
          </a:ln>
          <a:effectLst/>
        </p:spPr>
        <p:txBody>
          <a:bodyPr wrap="none" anchor="ctr"/>
          <a:lstStyle/>
          <a:p>
            <a:endParaRPr lang="en-US"/>
          </a:p>
        </p:txBody>
      </p:sp>
      <p:sp>
        <p:nvSpPr>
          <p:cNvPr id="283651" name="AutoShape 3"/>
          <p:cNvSpPr>
            <a:spLocks noChangeArrowheads="1"/>
          </p:cNvSpPr>
          <p:nvPr/>
        </p:nvSpPr>
        <p:spPr bwMode="auto">
          <a:xfrm>
            <a:off x="1234839" y="304800"/>
            <a:ext cx="6674322" cy="5867400"/>
          </a:xfrm>
          <a:prstGeom prst="triangle">
            <a:avLst>
              <a:gd name="adj" fmla="val 50000"/>
            </a:avLst>
          </a:prstGeom>
          <a:gradFill rotWithShape="0">
            <a:gsLst>
              <a:gs pos="0">
                <a:srgbClr val="008080"/>
              </a:gs>
              <a:gs pos="100000">
                <a:srgbClr val="FFFFFF"/>
              </a:gs>
            </a:gsLst>
            <a:lin ang="5400000" scaled="1"/>
          </a:gradFill>
          <a:ln w="9525">
            <a:solidFill>
              <a:schemeClr val="tx1"/>
            </a:solidFill>
            <a:miter lim="800000"/>
            <a:headEnd/>
            <a:tailEnd/>
          </a:ln>
          <a:effectLst/>
        </p:spPr>
        <p:txBody>
          <a:bodyPr wrap="none" anchor="ctr"/>
          <a:lstStyle/>
          <a:p>
            <a:endParaRPr lang="en-US"/>
          </a:p>
        </p:txBody>
      </p:sp>
      <p:sp>
        <p:nvSpPr>
          <p:cNvPr id="283652" name="Line 4"/>
          <p:cNvSpPr>
            <a:spLocks noChangeShapeType="1"/>
          </p:cNvSpPr>
          <p:nvPr/>
        </p:nvSpPr>
        <p:spPr bwMode="auto">
          <a:xfrm>
            <a:off x="3657600" y="1981200"/>
            <a:ext cx="1828800" cy="0"/>
          </a:xfrm>
          <a:prstGeom prst="line">
            <a:avLst/>
          </a:prstGeom>
          <a:noFill/>
          <a:ln w="9525">
            <a:solidFill>
              <a:schemeClr val="tx1"/>
            </a:solidFill>
            <a:round/>
            <a:headEnd/>
            <a:tailEnd/>
          </a:ln>
          <a:effectLst/>
        </p:spPr>
        <p:txBody>
          <a:bodyPr/>
          <a:lstStyle/>
          <a:p>
            <a:endParaRPr lang="en-US"/>
          </a:p>
        </p:txBody>
      </p:sp>
      <p:sp>
        <p:nvSpPr>
          <p:cNvPr id="283653" name="Line 5"/>
          <p:cNvSpPr>
            <a:spLocks noChangeShapeType="1"/>
          </p:cNvSpPr>
          <p:nvPr/>
        </p:nvSpPr>
        <p:spPr bwMode="auto">
          <a:xfrm>
            <a:off x="1804988" y="5334000"/>
            <a:ext cx="5529262" cy="0"/>
          </a:xfrm>
          <a:prstGeom prst="line">
            <a:avLst/>
          </a:prstGeom>
          <a:noFill/>
          <a:ln w="9525">
            <a:solidFill>
              <a:schemeClr val="tx1"/>
            </a:solidFill>
            <a:round/>
            <a:headEnd/>
            <a:tailEnd/>
          </a:ln>
          <a:effectLst/>
        </p:spPr>
        <p:txBody>
          <a:bodyPr/>
          <a:lstStyle/>
          <a:p>
            <a:endParaRPr lang="en-US"/>
          </a:p>
        </p:txBody>
      </p:sp>
      <p:sp>
        <p:nvSpPr>
          <p:cNvPr id="283654" name="Line 6"/>
          <p:cNvSpPr>
            <a:spLocks noChangeShapeType="1"/>
          </p:cNvSpPr>
          <p:nvPr/>
        </p:nvSpPr>
        <p:spPr bwMode="auto">
          <a:xfrm>
            <a:off x="2438400" y="4191000"/>
            <a:ext cx="4267200" cy="0"/>
          </a:xfrm>
          <a:prstGeom prst="line">
            <a:avLst/>
          </a:prstGeom>
          <a:noFill/>
          <a:ln w="9525">
            <a:solidFill>
              <a:schemeClr val="tx1"/>
            </a:solidFill>
            <a:round/>
            <a:headEnd/>
            <a:tailEnd/>
          </a:ln>
          <a:effectLst/>
        </p:spPr>
        <p:txBody>
          <a:bodyPr/>
          <a:lstStyle/>
          <a:p>
            <a:endParaRPr lang="en-US"/>
          </a:p>
        </p:txBody>
      </p:sp>
      <p:sp>
        <p:nvSpPr>
          <p:cNvPr id="283655" name="Line 7"/>
          <p:cNvSpPr>
            <a:spLocks noChangeShapeType="1"/>
          </p:cNvSpPr>
          <p:nvPr/>
        </p:nvSpPr>
        <p:spPr bwMode="auto">
          <a:xfrm>
            <a:off x="3028950" y="3124200"/>
            <a:ext cx="3086100" cy="0"/>
          </a:xfrm>
          <a:prstGeom prst="line">
            <a:avLst/>
          </a:prstGeom>
          <a:noFill/>
          <a:ln w="9525">
            <a:solidFill>
              <a:schemeClr val="tx1"/>
            </a:solidFill>
            <a:round/>
            <a:headEnd/>
            <a:tailEnd/>
          </a:ln>
          <a:effectLst/>
        </p:spPr>
        <p:txBody>
          <a:bodyPr/>
          <a:lstStyle/>
          <a:p>
            <a:endParaRPr lang="en-US"/>
          </a:p>
        </p:txBody>
      </p:sp>
      <p:sp>
        <p:nvSpPr>
          <p:cNvPr id="283660" name="Text Box 12"/>
          <p:cNvSpPr txBox="1">
            <a:spLocks noChangeArrowheads="1"/>
          </p:cNvSpPr>
          <p:nvPr/>
        </p:nvSpPr>
        <p:spPr bwMode="auto">
          <a:xfrm>
            <a:off x="304800" y="3287692"/>
            <a:ext cx="8610600" cy="307777"/>
          </a:xfrm>
          <a:prstGeom prst="rect">
            <a:avLst/>
          </a:prstGeom>
          <a:noFill/>
          <a:ln w="9525">
            <a:noFill/>
            <a:miter lim="800000"/>
            <a:headEnd/>
            <a:tailEnd/>
          </a:ln>
          <a:effectLst/>
        </p:spPr>
        <p:txBody>
          <a:bodyPr>
            <a:spAutoFit/>
          </a:bodyPr>
          <a:lstStyle/>
          <a:p>
            <a:r>
              <a:rPr lang="en-US" sz="1400" dirty="0"/>
              <a:t>		 </a:t>
            </a:r>
            <a:r>
              <a:rPr lang="en-US" sz="1400" dirty="0" smtClean="0"/>
              <a:t>                 </a:t>
            </a:r>
            <a:r>
              <a:rPr lang="en-US" sz="1400" dirty="0"/>
              <a:t>	</a:t>
            </a:r>
            <a:r>
              <a:rPr lang="en-US" sz="1400" dirty="0" smtClean="0"/>
              <a:t>	</a:t>
            </a:r>
            <a:endParaRPr lang="en-US" sz="1400" b="0" dirty="0"/>
          </a:p>
        </p:txBody>
      </p:sp>
      <p:sp>
        <p:nvSpPr>
          <p:cNvPr id="2" name="TextBox 1"/>
          <p:cNvSpPr txBox="1"/>
          <p:nvPr/>
        </p:nvSpPr>
        <p:spPr>
          <a:xfrm>
            <a:off x="3000375" y="3127154"/>
            <a:ext cx="3219450" cy="954107"/>
          </a:xfrm>
          <a:prstGeom prst="rect">
            <a:avLst/>
          </a:prstGeom>
          <a:noFill/>
        </p:spPr>
        <p:txBody>
          <a:bodyPr wrap="square" rtlCol="0">
            <a:spAutoFit/>
          </a:bodyPr>
          <a:lstStyle/>
          <a:p>
            <a:pPr algn="ctr"/>
            <a:r>
              <a:rPr lang="en-US" sz="1400" dirty="0" smtClean="0"/>
              <a:t>Broad transparency, Deep communication, Consistent </a:t>
            </a:r>
            <a:r>
              <a:rPr lang="en-US" sz="1400" dirty="0" err="1"/>
              <a:t>m</a:t>
            </a:r>
            <a:r>
              <a:rPr lang="en-US" sz="1400" dirty="0" err="1" smtClean="0"/>
              <a:t>gmt</a:t>
            </a:r>
            <a:r>
              <a:rPr lang="en-US" sz="1400" dirty="0" smtClean="0"/>
              <a:t> system, Reverence for staff, Mission based incentives</a:t>
            </a:r>
            <a:endParaRPr lang="en-US" sz="1600" dirty="0"/>
          </a:p>
        </p:txBody>
      </p:sp>
      <p:sp>
        <p:nvSpPr>
          <p:cNvPr id="3" name="TextBox 2"/>
          <p:cNvSpPr txBox="1"/>
          <p:nvPr/>
        </p:nvSpPr>
        <p:spPr>
          <a:xfrm>
            <a:off x="4114800" y="1143000"/>
            <a:ext cx="914400" cy="523220"/>
          </a:xfrm>
          <a:prstGeom prst="rect">
            <a:avLst/>
          </a:prstGeom>
          <a:noFill/>
        </p:spPr>
        <p:txBody>
          <a:bodyPr wrap="square" rtlCol="0">
            <a:spAutoFit/>
          </a:bodyPr>
          <a:lstStyle/>
          <a:p>
            <a:pPr algn="ctr"/>
            <a:r>
              <a:rPr lang="en-US" sz="1400" dirty="0" smtClean="0"/>
              <a:t>Superior </a:t>
            </a:r>
            <a:r>
              <a:rPr lang="en-US" sz="1400" b="1" dirty="0" smtClean="0"/>
              <a:t>value</a:t>
            </a:r>
            <a:endParaRPr lang="en-US" sz="1400" b="1" dirty="0"/>
          </a:p>
        </p:txBody>
      </p:sp>
      <p:sp>
        <p:nvSpPr>
          <p:cNvPr id="4" name="TextBox 3"/>
          <p:cNvSpPr txBox="1"/>
          <p:nvPr/>
        </p:nvSpPr>
        <p:spPr>
          <a:xfrm>
            <a:off x="3657600" y="1981200"/>
            <a:ext cx="1828800" cy="954107"/>
          </a:xfrm>
          <a:prstGeom prst="rect">
            <a:avLst/>
          </a:prstGeom>
          <a:noFill/>
        </p:spPr>
        <p:txBody>
          <a:bodyPr wrap="square" rtlCol="0">
            <a:spAutoFit/>
          </a:bodyPr>
          <a:lstStyle/>
          <a:p>
            <a:pPr algn="ctr"/>
            <a:r>
              <a:rPr lang="en-US" sz="1400" dirty="0" smtClean="0"/>
              <a:t>Measureable rapid improvement; markedly increased staff ownership</a:t>
            </a:r>
            <a:endParaRPr lang="en-US" sz="1400" dirty="0"/>
          </a:p>
        </p:txBody>
      </p:sp>
      <p:sp>
        <p:nvSpPr>
          <p:cNvPr id="5" name="TextBox 4"/>
          <p:cNvSpPr txBox="1"/>
          <p:nvPr/>
        </p:nvSpPr>
        <p:spPr>
          <a:xfrm>
            <a:off x="2245519" y="4487966"/>
            <a:ext cx="4648199" cy="523220"/>
          </a:xfrm>
          <a:prstGeom prst="rect">
            <a:avLst/>
          </a:prstGeom>
          <a:noFill/>
        </p:spPr>
        <p:txBody>
          <a:bodyPr wrap="square" rtlCol="0">
            <a:spAutoFit/>
          </a:bodyPr>
          <a:lstStyle/>
          <a:p>
            <a:pPr algn="ctr"/>
            <a:r>
              <a:rPr lang="en-US" sz="1400" b="1" dirty="0" smtClean="0"/>
              <a:t>Safer, more reliable outcomes for staff and those you serve</a:t>
            </a:r>
          </a:p>
          <a:p>
            <a:pPr algn="ctr"/>
            <a:r>
              <a:rPr lang="en-US" sz="1400" dirty="0" smtClean="0"/>
              <a:t>Compliance, Fiscal Discipline, Core Competencies</a:t>
            </a:r>
            <a:endParaRPr lang="en-US" sz="1400" dirty="0"/>
          </a:p>
        </p:txBody>
      </p:sp>
      <p:sp>
        <p:nvSpPr>
          <p:cNvPr id="6" name="TextBox 5"/>
          <p:cNvSpPr txBox="1"/>
          <p:nvPr/>
        </p:nvSpPr>
        <p:spPr>
          <a:xfrm>
            <a:off x="1804988" y="5486400"/>
            <a:ext cx="5662612" cy="738664"/>
          </a:xfrm>
          <a:prstGeom prst="rect">
            <a:avLst/>
          </a:prstGeom>
          <a:noFill/>
        </p:spPr>
        <p:txBody>
          <a:bodyPr wrap="square" rtlCol="0">
            <a:spAutoFit/>
          </a:bodyPr>
          <a:lstStyle/>
          <a:p>
            <a:pPr algn="ctr"/>
            <a:r>
              <a:rPr lang="en-US" sz="1400" dirty="0" smtClean="0"/>
              <a:t>Courage to Live the Mission, Vision, Values.</a:t>
            </a:r>
          </a:p>
          <a:p>
            <a:pPr algn="ctr"/>
            <a:r>
              <a:rPr lang="en-US" sz="1400" dirty="0" smtClean="0"/>
              <a:t>Clarity and use of Strategic Plan and</a:t>
            </a:r>
          </a:p>
          <a:p>
            <a:pPr algn="ctr"/>
            <a:r>
              <a:rPr lang="en-US" sz="1400" dirty="0" smtClean="0"/>
              <a:t>Compact for all </a:t>
            </a:r>
            <a:r>
              <a:rPr lang="en-US" sz="1400" dirty="0"/>
              <a:t>s</a:t>
            </a:r>
            <a:r>
              <a:rPr lang="en-US" sz="1400" dirty="0" smtClean="0"/>
              <a:t>taff</a:t>
            </a:r>
            <a:endParaRPr lang="en-US" sz="1400" dirty="0"/>
          </a:p>
        </p:txBody>
      </p:sp>
      <p:sp>
        <p:nvSpPr>
          <p:cNvPr id="9" name="TextBox 8"/>
          <p:cNvSpPr txBox="1"/>
          <p:nvPr/>
        </p:nvSpPr>
        <p:spPr>
          <a:xfrm>
            <a:off x="2714209" y="1147439"/>
            <a:ext cx="1371600" cy="307777"/>
          </a:xfrm>
          <a:prstGeom prst="rect">
            <a:avLst/>
          </a:prstGeom>
          <a:noFill/>
        </p:spPr>
        <p:txBody>
          <a:bodyPr wrap="square" rtlCol="0">
            <a:spAutoFit/>
          </a:bodyPr>
          <a:lstStyle/>
          <a:p>
            <a:r>
              <a:rPr lang="en-US" sz="1400" b="1" dirty="0" smtClean="0"/>
              <a:t>Ultimate Goal</a:t>
            </a:r>
            <a:endParaRPr lang="en-US" sz="1400" b="1" dirty="0"/>
          </a:p>
        </p:txBody>
      </p:sp>
      <p:sp>
        <p:nvSpPr>
          <p:cNvPr id="10" name="TextBox 9"/>
          <p:cNvSpPr txBox="1"/>
          <p:nvPr/>
        </p:nvSpPr>
        <p:spPr>
          <a:xfrm>
            <a:off x="1804988" y="2142477"/>
            <a:ext cx="1752600" cy="307777"/>
          </a:xfrm>
          <a:prstGeom prst="rect">
            <a:avLst/>
          </a:prstGeom>
          <a:noFill/>
        </p:spPr>
        <p:txBody>
          <a:bodyPr wrap="square" rtlCol="0">
            <a:spAutoFit/>
          </a:bodyPr>
          <a:lstStyle/>
          <a:p>
            <a:r>
              <a:rPr lang="en-US" sz="1400" b="1" dirty="0" smtClean="0"/>
              <a:t>Markers of Success</a:t>
            </a:r>
            <a:endParaRPr lang="en-US" sz="1400" b="1" dirty="0"/>
          </a:p>
        </p:txBody>
      </p:sp>
      <p:sp>
        <p:nvSpPr>
          <p:cNvPr id="11" name="TextBox 10"/>
          <p:cNvSpPr txBox="1"/>
          <p:nvPr/>
        </p:nvSpPr>
        <p:spPr>
          <a:xfrm>
            <a:off x="990600" y="3200400"/>
            <a:ext cx="1752600" cy="307777"/>
          </a:xfrm>
          <a:prstGeom prst="rect">
            <a:avLst/>
          </a:prstGeom>
          <a:noFill/>
        </p:spPr>
        <p:txBody>
          <a:bodyPr wrap="square" rtlCol="0">
            <a:spAutoFit/>
          </a:bodyPr>
          <a:lstStyle/>
          <a:p>
            <a:r>
              <a:rPr lang="en-US" sz="1400" b="1" dirty="0" smtClean="0"/>
              <a:t>Transformation Tools</a:t>
            </a:r>
            <a:endParaRPr lang="en-US" sz="1400" b="1" dirty="0"/>
          </a:p>
        </p:txBody>
      </p:sp>
      <p:sp>
        <p:nvSpPr>
          <p:cNvPr id="12" name="TextBox 11"/>
          <p:cNvSpPr txBox="1"/>
          <p:nvPr/>
        </p:nvSpPr>
        <p:spPr>
          <a:xfrm>
            <a:off x="1179991" y="4364852"/>
            <a:ext cx="990600" cy="307777"/>
          </a:xfrm>
          <a:prstGeom prst="rect">
            <a:avLst/>
          </a:prstGeom>
          <a:noFill/>
        </p:spPr>
        <p:txBody>
          <a:bodyPr wrap="square" rtlCol="0">
            <a:spAutoFit/>
          </a:bodyPr>
          <a:lstStyle/>
          <a:p>
            <a:r>
              <a:rPr lang="en-US" sz="1400" b="1" dirty="0" smtClean="0"/>
              <a:t>Must Do’s</a:t>
            </a:r>
            <a:endParaRPr lang="en-US" sz="1400" b="1" dirty="0"/>
          </a:p>
        </p:txBody>
      </p:sp>
      <p:sp>
        <p:nvSpPr>
          <p:cNvPr id="13" name="TextBox 12"/>
          <p:cNvSpPr txBox="1"/>
          <p:nvPr/>
        </p:nvSpPr>
        <p:spPr>
          <a:xfrm>
            <a:off x="685800" y="5486400"/>
            <a:ext cx="914400" cy="307777"/>
          </a:xfrm>
          <a:prstGeom prst="rect">
            <a:avLst/>
          </a:prstGeom>
          <a:noFill/>
        </p:spPr>
        <p:txBody>
          <a:bodyPr wrap="square" rtlCol="0">
            <a:spAutoFit/>
          </a:bodyPr>
          <a:lstStyle/>
          <a:p>
            <a:r>
              <a:rPr lang="en-US" sz="1400" b="1" dirty="0" smtClean="0"/>
              <a:t>Direction</a:t>
            </a:r>
            <a:endParaRPr lang="en-US" sz="1400" b="1" dirty="0"/>
          </a:p>
        </p:txBody>
      </p:sp>
      <p:sp>
        <p:nvSpPr>
          <p:cNvPr id="14" name="TextBox 13"/>
          <p:cNvSpPr txBox="1"/>
          <p:nvPr/>
        </p:nvSpPr>
        <p:spPr>
          <a:xfrm>
            <a:off x="5029200" y="1143000"/>
            <a:ext cx="3276600" cy="523220"/>
          </a:xfrm>
          <a:prstGeom prst="rect">
            <a:avLst/>
          </a:prstGeom>
          <a:noFill/>
        </p:spPr>
        <p:txBody>
          <a:bodyPr wrap="square" rtlCol="0">
            <a:spAutoFit/>
          </a:bodyPr>
          <a:lstStyle/>
          <a:p>
            <a:pPr algn="ctr"/>
            <a:r>
              <a:rPr lang="en-US" sz="1400" b="1" dirty="0" smtClean="0"/>
              <a:t>Best place to work, get service, care, education, products</a:t>
            </a:r>
            <a:endParaRPr lang="en-US" sz="1400" b="1" dirty="0"/>
          </a:p>
        </p:txBody>
      </p:sp>
      <p:sp>
        <p:nvSpPr>
          <p:cNvPr id="15" name="TextBox 14"/>
          <p:cNvSpPr txBox="1"/>
          <p:nvPr/>
        </p:nvSpPr>
        <p:spPr>
          <a:xfrm>
            <a:off x="5587014" y="2142477"/>
            <a:ext cx="3124200" cy="523220"/>
          </a:xfrm>
          <a:prstGeom prst="rect">
            <a:avLst/>
          </a:prstGeom>
          <a:noFill/>
        </p:spPr>
        <p:txBody>
          <a:bodyPr wrap="square" rtlCol="0">
            <a:spAutoFit/>
          </a:bodyPr>
          <a:lstStyle/>
          <a:p>
            <a:pPr algn="ctr"/>
            <a:r>
              <a:rPr lang="en-US" sz="1400" b="1" dirty="0" smtClean="0"/>
              <a:t>Hitting national levels of excellence…recognized as great</a:t>
            </a:r>
            <a:endParaRPr lang="en-US" sz="1400" b="1" dirty="0"/>
          </a:p>
        </p:txBody>
      </p:sp>
      <p:sp>
        <p:nvSpPr>
          <p:cNvPr id="16" name="TextBox 15"/>
          <p:cNvSpPr txBox="1"/>
          <p:nvPr/>
        </p:nvSpPr>
        <p:spPr>
          <a:xfrm>
            <a:off x="6334217" y="3200399"/>
            <a:ext cx="2590800" cy="307777"/>
          </a:xfrm>
          <a:prstGeom prst="rect">
            <a:avLst/>
          </a:prstGeom>
          <a:noFill/>
        </p:spPr>
        <p:txBody>
          <a:bodyPr wrap="square" rtlCol="0">
            <a:spAutoFit/>
          </a:bodyPr>
          <a:lstStyle/>
          <a:p>
            <a:r>
              <a:rPr lang="en-US" sz="1400" b="1" dirty="0" smtClean="0"/>
              <a:t>What it takes to become great</a:t>
            </a:r>
            <a:endParaRPr lang="en-US" sz="1400" b="1" dirty="0"/>
          </a:p>
        </p:txBody>
      </p:sp>
      <p:sp>
        <p:nvSpPr>
          <p:cNvPr id="17" name="TextBox 16"/>
          <p:cNvSpPr txBox="1"/>
          <p:nvPr/>
        </p:nvSpPr>
        <p:spPr>
          <a:xfrm>
            <a:off x="6943819" y="4257130"/>
            <a:ext cx="1883544" cy="523220"/>
          </a:xfrm>
          <a:prstGeom prst="rect">
            <a:avLst/>
          </a:prstGeom>
          <a:noFill/>
        </p:spPr>
        <p:txBody>
          <a:bodyPr wrap="square" rtlCol="0">
            <a:spAutoFit/>
          </a:bodyPr>
          <a:lstStyle/>
          <a:p>
            <a:pPr algn="ctr"/>
            <a:r>
              <a:rPr lang="en-US" sz="1400" b="1" dirty="0" smtClean="0"/>
              <a:t>How we run the business          good</a:t>
            </a:r>
            <a:endParaRPr lang="en-US" sz="1400" b="1" dirty="0"/>
          </a:p>
        </p:txBody>
      </p:sp>
      <p:cxnSp>
        <p:nvCxnSpPr>
          <p:cNvPr id="24" name="Straight Arrow Connector 23"/>
          <p:cNvCxnSpPr/>
          <p:nvPr/>
        </p:nvCxnSpPr>
        <p:spPr>
          <a:xfrm>
            <a:off x="7885591" y="4644577"/>
            <a:ext cx="243715"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7505700" y="5163234"/>
            <a:ext cx="1600200" cy="954107"/>
          </a:xfrm>
          <a:prstGeom prst="rect">
            <a:avLst/>
          </a:prstGeom>
          <a:noFill/>
        </p:spPr>
        <p:txBody>
          <a:bodyPr wrap="square" rtlCol="0">
            <a:spAutoFit/>
          </a:bodyPr>
          <a:lstStyle/>
          <a:p>
            <a:pPr algn="ctr"/>
            <a:r>
              <a:rPr lang="en-US" sz="1400" b="1" dirty="0" smtClean="0"/>
              <a:t>The guide for organization, department, individuals</a:t>
            </a:r>
            <a:endParaRPr lang="en-US" sz="1400" b="1" dirty="0"/>
          </a:p>
        </p:txBody>
      </p:sp>
    </p:spTree>
    <p:extLst>
      <p:ext uri="{BB962C8B-B14F-4D97-AF65-F5344CB8AC3E}">
        <p14:creationId xmlns:p14="http://schemas.microsoft.com/office/powerpoint/2010/main" val="3104630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85800"/>
            <a:ext cx="4143375"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797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Choices</a:t>
            </a:r>
            <a:endParaRPr lang="en-US" dirty="0"/>
          </a:p>
        </p:txBody>
      </p:sp>
      <p:sp>
        <p:nvSpPr>
          <p:cNvPr id="7" name="Text Placeholder 6"/>
          <p:cNvSpPr>
            <a:spLocks noGrp="1"/>
          </p:cNvSpPr>
          <p:nvPr>
            <p:ph type="subTitle" idx="1"/>
          </p:nvPr>
        </p:nvSpPr>
        <p:spPr/>
        <p:txBody>
          <a:bodyPr/>
          <a:lstStyle/>
          <a:p>
            <a:r>
              <a:rPr lang="en-US" i="1" dirty="0" smtClean="0">
                <a:solidFill>
                  <a:schemeClr val="tx1"/>
                </a:solidFill>
              </a:rPr>
              <a:t>At each fork in the road, your decision changes you – and the world.</a:t>
            </a:r>
            <a:endParaRPr lang="en-US" i="1" dirty="0">
              <a:solidFill>
                <a:schemeClr val="tx1"/>
              </a:solidFill>
            </a:endParaRPr>
          </a:p>
        </p:txBody>
      </p:sp>
    </p:spTree>
    <p:extLst>
      <p:ext uri="{BB962C8B-B14F-4D97-AF65-F5344CB8AC3E}">
        <p14:creationId xmlns:p14="http://schemas.microsoft.com/office/powerpoint/2010/main" val="888041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Tleadership.jpg"/>
          <p:cNvPicPr/>
          <p:nvPr/>
        </p:nvPicPr>
        <p:blipFill>
          <a:blip r:embed="rId2"/>
          <a:stretch>
            <a:fillRect/>
          </a:stretch>
        </p:blipFill>
        <p:spPr>
          <a:xfrm>
            <a:off x="381000" y="228600"/>
            <a:ext cx="8153400" cy="6400800"/>
          </a:xfrm>
          <a:prstGeom prst="rect">
            <a:avLst/>
          </a:prstGeom>
        </p:spPr>
      </p:pic>
    </p:spTree>
    <p:extLst>
      <p:ext uri="{BB962C8B-B14F-4D97-AF65-F5344CB8AC3E}">
        <p14:creationId xmlns:p14="http://schemas.microsoft.com/office/powerpoint/2010/main" val="680595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with Courage</a:t>
            </a:r>
            <a:endParaRPr lang="en-US" dirty="0"/>
          </a:p>
        </p:txBody>
      </p:sp>
      <p:sp>
        <p:nvSpPr>
          <p:cNvPr id="3" name="Subtitle 2"/>
          <p:cNvSpPr>
            <a:spLocks noGrp="1"/>
          </p:cNvSpPr>
          <p:nvPr>
            <p:ph type="subTitle" idx="1"/>
          </p:nvPr>
        </p:nvSpPr>
        <p:spPr/>
        <p:txBody>
          <a:bodyPr/>
          <a:lstStyle/>
          <a:p>
            <a:r>
              <a:rPr lang="en-US" i="1" dirty="0" smtClean="0">
                <a:solidFill>
                  <a:schemeClr val="tx1"/>
                </a:solidFill>
              </a:rPr>
              <a:t>Courage doesn’t mean the absence of fear; it means fear doesn’t get to make your choices</a:t>
            </a:r>
            <a:endParaRPr lang="en-US" i="1" dirty="0">
              <a:solidFill>
                <a:schemeClr val="tx1"/>
              </a:solidFill>
            </a:endParaRPr>
          </a:p>
        </p:txBody>
      </p:sp>
    </p:spTree>
    <p:extLst>
      <p:ext uri="{BB962C8B-B14F-4D97-AF65-F5344CB8AC3E}">
        <p14:creationId xmlns:p14="http://schemas.microsoft.com/office/powerpoint/2010/main" val="945799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Takeaways</a:t>
            </a:r>
            <a:endParaRPr lang="en-US" dirty="0"/>
          </a:p>
        </p:txBody>
      </p:sp>
      <p:sp>
        <p:nvSpPr>
          <p:cNvPr id="5" name="Content Placeholder 4"/>
          <p:cNvSpPr>
            <a:spLocks noGrp="1"/>
          </p:cNvSpPr>
          <p:nvPr>
            <p:ph idx="1"/>
          </p:nvPr>
        </p:nvSpPr>
        <p:spPr/>
        <p:txBody>
          <a:bodyPr/>
          <a:lstStyle/>
          <a:p>
            <a:pPr lvl="0"/>
            <a:r>
              <a:rPr lang="en-US" dirty="0"/>
              <a:t>Courage is not the absence of fear.</a:t>
            </a:r>
          </a:p>
          <a:p>
            <a:pPr lvl="0"/>
            <a:r>
              <a:rPr lang="en-US" dirty="0"/>
              <a:t>Making a courageous decision puts vision and virtue ahead of your own interests. </a:t>
            </a:r>
          </a:p>
          <a:p>
            <a:r>
              <a:rPr lang="en-US" dirty="0"/>
              <a:t>Courage is called the “first virtue,” because it is the foundation for all the others.</a:t>
            </a:r>
          </a:p>
        </p:txBody>
      </p:sp>
    </p:spTree>
    <p:extLst>
      <p:ext uri="{BB962C8B-B14F-4D97-AF65-F5344CB8AC3E}">
        <p14:creationId xmlns:p14="http://schemas.microsoft.com/office/powerpoint/2010/main" val="3945291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a:t>
            </a:r>
            <a:r>
              <a:rPr lang="en-US" dirty="0" smtClean="0"/>
              <a:t>with Discipline</a:t>
            </a:r>
            <a:endParaRPr lang="en-US" dirty="0"/>
          </a:p>
        </p:txBody>
      </p:sp>
      <p:sp>
        <p:nvSpPr>
          <p:cNvPr id="3" name="Subtitle 2"/>
          <p:cNvSpPr>
            <a:spLocks noGrp="1"/>
          </p:cNvSpPr>
          <p:nvPr>
            <p:ph type="subTitle" idx="1"/>
          </p:nvPr>
        </p:nvSpPr>
        <p:spPr/>
        <p:txBody>
          <a:bodyPr/>
          <a:lstStyle/>
          <a:p>
            <a:r>
              <a:rPr lang="en-US" i="1" dirty="0" smtClean="0">
                <a:solidFill>
                  <a:schemeClr val="tx1"/>
                </a:solidFill>
              </a:rPr>
              <a:t>Discipline keeps you from drifting off the cliff</a:t>
            </a:r>
            <a:endParaRPr lang="en-US" i="1" dirty="0">
              <a:solidFill>
                <a:schemeClr val="tx1"/>
              </a:solidFill>
            </a:endParaRPr>
          </a:p>
        </p:txBody>
      </p:sp>
    </p:spTree>
    <p:extLst>
      <p:ext uri="{BB962C8B-B14F-4D97-AF65-F5344CB8AC3E}">
        <p14:creationId xmlns:p14="http://schemas.microsoft.com/office/powerpoint/2010/main" val="1333575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674" y="228600"/>
            <a:ext cx="67722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011" y="1143000"/>
            <a:ext cx="8229600" cy="550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858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2849562"/>
          </a:xfrm>
        </p:spPr>
        <p:txBody>
          <a:bodyPr>
            <a:normAutofit fontScale="90000"/>
          </a:bodyPr>
          <a:lstStyle/>
          <a:p>
            <a:r>
              <a:rPr lang="en-US" dirty="0"/>
              <a:t>Without discipline, courageous decisions go nowhere and will do little good.. Discipline gives courage legs. </a:t>
            </a:r>
            <a:br>
              <a:rPr lang="en-US" dirty="0"/>
            </a:br>
            <a:endParaRPr lang="en-US" dirty="0"/>
          </a:p>
        </p:txBody>
      </p:sp>
    </p:spTree>
    <p:extLst>
      <p:ext uri="{BB962C8B-B14F-4D97-AF65-F5344CB8AC3E}">
        <p14:creationId xmlns:p14="http://schemas.microsoft.com/office/powerpoint/2010/main" val="2345647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2773362"/>
          </a:xfrm>
        </p:spPr>
        <p:txBody>
          <a:bodyPr>
            <a:normAutofit fontScale="90000"/>
          </a:bodyPr>
          <a:lstStyle/>
          <a:p>
            <a:r>
              <a:rPr lang="en-US" dirty="0"/>
              <a:t>The ripple effect of under managed  poor performance of leaders is enormous </a:t>
            </a:r>
            <a:br>
              <a:rPr lang="en-US" dirty="0"/>
            </a:br>
            <a:endParaRPr lang="en-US" dirty="0"/>
          </a:p>
        </p:txBody>
      </p:sp>
    </p:spTree>
    <p:extLst>
      <p:ext uri="{BB962C8B-B14F-4D97-AF65-F5344CB8AC3E}">
        <p14:creationId xmlns:p14="http://schemas.microsoft.com/office/powerpoint/2010/main" val="1630762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6418" b="24063"/>
          <a:stretch/>
        </p:blipFill>
        <p:spPr>
          <a:xfrm>
            <a:off x="533400" y="1411406"/>
            <a:ext cx="8388271" cy="4286819"/>
          </a:xfrm>
          <a:prstGeom prst="rect">
            <a:avLst/>
          </a:prstGeom>
        </p:spPr>
      </p:pic>
    </p:spTree>
    <p:extLst>
      <p:ext uri="{BB962C8B-B14F-4D97-AF65-F5344CB8AC3E}">
        <p14:creationId xmlns:p14="http://schemas.microsoft.com/office/powerpoint/2010/main" val="3626177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Lead with Durability</a:t>
            </a:r>
            <a:endParaRPr lang="en-US" dirty="0"/>
          </a:p>
        </p:txBody>
      </p:sp>
      <p:sp>
        <p:nvSpPr>
          <p:cNvPr id="5" name="Subtitle 4"/>
          <p:cNvSpPr>
            <a:spLocks noGrp="1"/>
          </p:cNvSpPr>
          <p:nvPr>
            <p:ph type="subTitle" idx="1"/>
          </p:nvPr>
        </p:nvSpPr>
        <p:spPr/>
        <p:txBody>
          <a:bodyPr/>
          <a:lstStyle/>
          <a:p>
            <a:r>
              <a:rPr lang="en-US" i="1" dirty="0" smtClean="0">
                <a:solidFill>
                  <a:schemeClr val="tx1"/>
                </a:solidFill>
              </a:rPr>
              <a:t>Durability carries the courage and discipline through the struggle.</a:t>
            </a:r>
            <a:endParaRPr lang="en-US" i="1" dirty="0">
              <a:solidFill>
                <a:schemeClr val="tx1"/>
              </a:solidFill>
            </a:endParaRPr>
          </a:p>
        </p:txBody>
      </p:sp>
    </p:spTree>
    <p:extLst>
      <p:ext uri="{BB962C8B-B14F-4D97-AF65-F5344CB8AC3E}">
        <p14:creationId xmlns:p14="http://schemas.microsoft.com/office/powerpoint/2010/main" val="1686394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796456" cy="412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344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with Reverence</a:t>
            </a:r>
            <a:endParaRPr lang="en-US" dirty="0"/>
          </a:p>
        </p:txBody>
      </p:sp>
      <p:sp>
        <p:nvSpPr>
          <p:cNvPr id="3" name="Subtitle 2"/>
          <p:cNvSpPr>
            <a:spLocks noGrp="1"/>
          </p:cNvSpPr>
          <p:nvPr>
            <p:ph type="subTitle" idx="1"/>
          </p:nvPr>
        </p:nvSpPr>
        <p:spPr/>
        <p:txBody>
          <a:bodyPr/>
          <a:lstStyle/>
          <a:p>
            <a:r>
              <a:rPr lang="en-US" i="1" dirty="0" smtClean="0">
                <a:solidFill>
                  <a:schemeClr val="tx1"/>
                </a:solidFill>
              </a:rPr>
              <a:t>People won’t remember your margins or your awards; they will remember how your treated them.</a:t>
            </a:r>
            <a:endParaRPr lang="en-US" i="1" dirty="0">
              <a:solidFill>
                <a:schemeClr val="tx1"/>
              </a:solidFill>
            </a:endParaRPr>
          </a:p>
        </p:txBody>
      </p:sp>
    </p:spTree>
    <p:extLst>
      <p:ext uri="{BB962C8B-B14F-4D97-AF65-F5344CB8AC3E}">
        <p14:creationId xmlns:p14="http://schemas.microsoft.com/office/powerpoint/2010/main" val="1732815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362200"/>
            <a:ext cx="8229600" cy="1600200"/>
          </a:xfrm>
        </p:spPr>
        <p:txBody>
          <a:bodyPr>
            <a:normAutofit fontScale="90000"/>
          </a:bodyPr>
          <a:lstStyle/>
          <a:p>
            <a:r>
              <a:rPr lang="en-US" dirty="0"/>
              <a:t>No one’s ego is more important than the well-being of the patient or staff</a:t>
            </a:r>
            <a:br>
              <a:rPr lang="en-US" dirty="0"/>
            </a:br>
            <a:endParaRPr lang="en-US" dirty="0"/>
          </a:p>
        </p:txBody>
      </p:sp>
    </p:spTree>
    <p:extLst>
      <p:ext uri="{BB962C8B-B14F-4D97-AF65-F5344CB8AC3E}">
        <p14:creationId xmlns:p14="http://schemas.microsoft.com/office/powerpoint/2010/main" val="972985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229600" cy="1143000"/>
          </a:xfrm>
        </p:spPr>
        <p:txBody>
          <a:bodyPr>
            <a:normAutofit fontScale="90000"/>
          </a:bodyPr>
          <a:lstStyle/>
          <a:p>
            <a:r>
              <a:rPr lang="en-US" dirty="0"/>
              <a:t>What you tolerate you support.</a:t>
            </a:r>
            <a:br>
              <a:rPr lang="en-US" dirty="0"/>
            </a:br>
            <a:endParaRPr lang="en-US" dirty="0"/>
          </a:p>
        </p:txBody>
      </p:sp>
    </p:spTree>
    <p:extLst>
      <p:ext uri="{BB962C8B-B14F-4D97-AF65-F5344CB8AC3E}">
        <p14:creationId xmlns:p14="http://schemas.microsoft.com/office/powerpoint/2010/main" val="2450995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2620962"/>
          </a:xfrm>
        </p:spPr>
        <p:txBody>
          <a:bodyPr>
            <a:normAutofit fontScale="90000"/>
          </a:bodyPr>
          <a:lstStyle/>
          <a:p>
            <a:r>
              <a:rPr lang="en-US" dirty="0"/>
              <a:t>Holding accountable is looking backward, being responsible for their success is looking forward.</a:t>
            </a:r>
            <a:br>
              <a:rPr lang="en-US" dirty="0"/>
            </a:br>
            <a:endParaRPr lang="en-US" dirty="0"/>
          </a:p>
        </p:txBody>
      </p:sp>
    </p:spTree>
    <p:extLst>
      <p:ext uri="{BB962C8B-B14F-4D97-AF65-F5344CB8AC3E}">
        <p14:creationId xmlns:p14="http://schemas.microsoft.com/office/powerpoint/2010/main" val="1407631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3840162"/>
          </a:xfrm>
        </p:spPr>
        <p:txBody>
          <a:bodyPr>
            <a:normAutofit fontScale="90000"/>
          </a:bodyPr>
          <a:lstStyle/>
          <a:p>
            <a:r>
              <a:rPr lang="en-US" dirty="0"/>
              <a:t>Holding people accountable is looking backward, being responsible for their success is looking forward. Optimal performance will happen with balance.</a:t>
            </a:r>
            <a:br>
              <a:rPr lang="en-US" dirty="0"/>
            </a:br>
            <a:endParaRPr lang="en-US" dirty="0"/>
          </a:p>
        </p:txBody>
      </p:sp>
    </p:spTree>
    <p:extLst>
      <p:ext uri="{BB962C8B-B14F-4D97-AF65-F5344CB8AC3E}">
        <p14:creationId xmlns:p14="http://schemas.microsoft.com/office/powerpoint/2010/main" val="904063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524000"/>
            <a:ext cx="8229600" cy="4602163"/>
          </a:xfrm>
        </p:spPr>
        <p:txBody>
          <a:bodyPr/>
          <a:lstStyle/>
          <a:p>
            <a:r>
              <a:rPr lang="en-US" dirty="0" smtClean="0"/>
              <a:t>Purpose – Why?</a:t>
            </a:r>
          </a:p>
          <a:p>
            <a:r>
              <a:rPr lang="en-US" dirty="0" smtClean="0"/>
              <a:t>Mission – How?</a:t>
            </a:r>
          </a:p>
          <a:p>
            <a:r>
              <a:rPr lang="en-US" dirty="0" smtClean="0"/>
              <a:t>Vision – Where we will get to?</a:t>
            </a:r>
          </a:p>
          <a:p>
            <a:r>
              <a:rPr lang="en-US" dirty="0" smtClean="0"/>
              <a:t>Values – What will be the culture?</a:t>
            </a:r>
          </a:p>
          <a:p>
            <a:endParaRPr lang="en-US" dirty="0" smtClean="0"/>
          </a:p>
          <a:p>
            <a:endParaRPr lang="en-US" dirty="0"/>
          </a:p>
        </p:txBody>
      </p:sp>
    </p:spTree>
    <p:extLst>
      <p:ext uri="{BB962C8B-B14F-4D97-AF65-F5344CB8AC3E}">
        <p14:creationId xmlns:p14="http://schemas.microsoft.com/office/powerpoint/2010/main" val="1112539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2392362"/>
          </a:xfrm>
        </p:spPr>
        <p:txBody>
          <a:bodyPr>
            <a:normAutofit fontScale="90000"/>
          </a:bodyPr>
          <a:lstStyle/>
          <a:p>
            <a:r>
              <a:rPr lang="en-US" dirty="0"/>
              <a:t>The more special  and protected  we treat our executives, the less special and afraid the staff feel.</a:t>
            </a:r>
            <a:br>
              <a:rPr lang="en-US" dirty="0"/>
            </a:br>
            <a:endParaRPr lang="en-US" dirty="0"/>
          </a:p>
        </p:txBody>
      </p:sp>
    </p:spTree>
    <p:extLst>
      <p:ext uri="{BB962C8B-B14F-4D97-AF65-F5344CB8AC3E}">
        <p14:creationId xmlns:p14="http://schemas.microsoft.com/office/powerpoint/2010/main" val="1091733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2544762"/>
          </a:xfrm>
        </p:spPr>
        <p:txBody>
          <a:bodyPr>
            <a:normAutofit fontScale="90000"/>
          </a:bodyPr>
          <a:lstStyle/>
          <a:p>
            <a:r>
              <a:rPr lang="en-US" dirty="0"/>
              <a:t>The chain of command is always a weak link in  the communication chain</a:t>
            </a:r>
            <a:br>
              <a:rPr lang="en-US" dirty="0"/>
            </a:br>
            <a:endParaRPr lang="en-US" dirty="0"/>
          </a:p>
        </p:txBody>
      </p:sp>
    </p:spTree>
    <p:extLst>
      <p:ext uri="{BB962C8B-B14F-4D97-AF65-F5344CB8AC3E}">
        <p14:creationId xmlns:p14="http://schemas.microsoft.com/office/powerpoint/2010/main" val="547854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2011362"/>
          </a:xfrm>
        </p:spPr>
        <p:txBody>
          <a:bodyPr>
            <a:normAutofit fontScale="90000"/>
          </a:bodyPr>
          <a:lstStyle/>
          <a:p>
            <a:r>
              <a:rPr lang="en-US" dirty="0"/>
              <a:t>Humble listening builds strong bonds to deeper values.</a:t>
            </a:r>
            <a:br>
              <a:rPr lang="en-US" dirty="0"/>
            </a:br>
            <a:endParaRPr lang="en-US" dirty="0"/>
          </a:p>
        </p:txBody>
      </p:sp>
    </p:spTree>
    <p:extLst>
      <p:ext uri="{BB962C8B-B14F-4D97-AF65-F5344CB8AC3E}">
        <p14:creationId xmlns:p14="http://schemas.microsoft.com/office/powerpoint/2010/main" val="31756408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to Exceed</a:t>
            </a:r>
            <a:endParaRPr lang="en-US" dirty="0"/>
          </a:p>
        </p:txBody>
      </p:sp>
      <p:sp>
        <p:nvSpPr>
          <p:cNvPr id="3" name="Subtitle 2"/>
          <p:cNvSpPr>
            <a:spLocks noGrp="1"/>
          </p:cNvSpPr>
          <p:nvPr>
            <p:ph type="subTitle" idx="1"/>
          </p:nvPr>
        </p:nvSpPr>
        <p:spPr/>
        <p:txBody>
          <a:bodyPr/>
          <a:lstStyle/>
          <a:p>
            <a:r>
              <a:rPr lang="en-US" i="1" dirty="0" smtClean="0">
                <a:solidFill>
                  <a:schemeClr val="tx1"/>
                </a:solidFill>
              </a:rPr>
              <a:t>Have the courage to measure and improve on excellence</a:t>
            </a:r>
            <a:endParaRPr lang="en-US" i="1" dirty="0">
              <a:solidFill>
                <a:schemeClr val="tx1"/>
              </a:solidFill>
            </a:endParaRPr>
          </a:p>
        </p:txBody>
      </p:sp>
    </p:spTree>
    <p:extLst>
      <p:ext uri="{BB962C8B-B14F-4D97-AF65-F5344CB8AC3E}">
        <p14:creationId xmlns:p14="http://schemas.microsoft.com/office/powerpoint/2010/main" val="1153155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935162"/>
          </a:xfrm>
        </p:spPr>
        <p:txBody>
          <a:bodyPr>
            <a:normAutofit fontScale="90000"/>
          </a:bodyPr>
          <a:lstStyle/>
          <a:p>
            <a:r>
              <a:rPr lang="en-US" dirty="0"/>
              <a:t>Being  better than  your mediocre past is not excellence.</a:t>
            </a:r>
            <a:br>
              <a:rPr lang="en-US" dirty="0"/>
            </a:br>
            <a:endParaRPr lang="en-US" dirty="0"/>
          </a:p>
        </p:txBody>
      </p:sp>
    </p:spTree>
    <p:extLst>
      <p:ext uri="{BB962C8B-B14F-4D97-AF65-F5344CB8AC3E}">
        <p14:creationId xmlns:p14="http://schemas.microsoft.com/office/powerpoint/2010/main" val="15910630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2849562"/>
          </a:xfrm>
        </p:spPr>
        <p:txBody>
          <a:bodyPr>
            <a:normAutofit/>
          </a:bodyPr>
          <a:lstStyle/>
          <a:p>
            <a:r>
              <a:rPr lang="en-US" dirty="0"/>
              <a:t>There is  often a big gap between doing something and accomplishing something.</a:t>
            </a:r>
            <a:br>
              <a:rPr lang="en-US" dirty="0"/>
            </a:br>
            <a:endParaRPr lang="en-US" dirty="0"/>
          </a:p>
        </p:txBody>
      </p:sp>
    </p:spTree>
    <p:extLst>
      <p:ext uri="{BB962C8B-B14F-4D97-AF65-F5344CB8AC3E}">
        <p14:creationId xmlns:p14="http://schemas.microsoft.com/office/powerpoint/2010/main" val="993066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4983162"/>
          </a:xfrm>
        </p:spPr>
        <p:txBody>
          <a:bodyPr>
            <a:normAutofit fontScale="90000"/>
          </a:bodyPr>
          <a:lstStyle/>
          <a:p>
            <a:r>
              <a:rPr lang="en-US" dirty="0"/>
              <a:t>We need to move past the notion of excellence on the basis of reputation, marketing budgets, or size, and expect greatness to be described by broad outcome measures across time, demographics, and sectors of the community </a:t>
            </a:r>
            <a:br>
              <a:rPr lang="en-US" dirty="0"/>
            </a:br>
            <a:endParaRPr lang="en-US" dirty="0"/>
          </a:p>
        </p:txBody>
      </p:sp>
    </p:spTree>
    <p:extLst>
      <p:ext uri="{BB962C8B-B14F-4D97-AF65-F5344CB8AC3E}">
        <p14:creationId xmlns:p14="http://schemas.microsoft.com/office/powerpoint/2010/main" val="809565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Innovate to Serve Values</a:t>
            </a:r>
            <a:endParaRPr lang="en-US" dirty="0"/>
          </a:p>
        </p:txBody>
      </p:sp>
      <p:sp>
        <p:nvSpPr>
          <p:cNvPr id="5" name="Subtitle 4"/>
          <p:cNvSpPr>
            <a:spLocks noGrp="1"/>
          </p:cNvSpPr>
          <p:nvPr>
            <p:ph type="subTitle" idx="1"/>
          </p:nvPr>
        </p:nvSpPr>
        <p:spPr/>
        <p:txBody>
          <a:bodyPr/>
          <a:lstStyle/>
          <a:p>
            <a:endParaRPr lang="en-US" i="1" dirty="0">
              <a:solidFill>
                <a:schemeClr val="tx1"/>
              </a:solidFill>
            </a:endParaRPr>
          </a:p>
        </p:txBody>
      </p:sp>
    </p:spTree>
    <p:extLst>
      <p:ext uri="{BB962C8B-B14F-4D97-AF65-F5344CB8AC3E}">
        <p14:creationId xmlns:p14="http://schemas.microsoft.com/office/powerpoint/2010/main" val="25817160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Innovation Keys:</a:t>
            </a:r>
          </a:p>
        </p:txBody>
      </p:sp>
      <p:sp>
        <p:nvSpPr>
          <p:cNvPr id="3" name="Content Placeholder 2"/>
          <p:cNvSpPr>
            <a:spLocks noGrp="1"/>
          </p:cNvSpPr>
          <p:nvPr>
            <p:ph idx="1"/>
          </p:nvPr>
        </p:nvSpPr>
        <p:spPr/>
        <p:txBody>
          <a:bodyPr/>
          <a:lstStyle/>
          <a:p>
            <a:r>
              <a:rPr lang="en-US" dirty="0" smtClean="0"/>
              <a:t>Get </a:t>
            </a:r>
            <a:r>
              <a:rPr lang="en-US" dirty="0"/>
              <a:t>close enough to the work to feel the moral imperative</a:t>
            </a:r>
            <a:r>
              <a:rPr lang="en-US" dirty="0" smtClean="0"/>
              <a:t>.</a:t>
            </a:r>
            <a:endParaRPr lang="en-US" dirty="0"/>
          </a:p>
          <a:p>
            <a:r>
              <a:rPr lang="en-US" dirty="0" smtClean="0"/>
              <a:t>Use </a:t>
            </a:r>
            <a:r>
              <a:rPr lang="en-US" dirty="0"/>
              <a:t>structure to improve innovation</a:t>
            </a:r>
            <a:r>
              <a:rPr lang="en-US" dirty="0" smtClean="0"/>
              <a:t>.</a:t>
            </a:r>
            <a:endParaRPr lang="en-US" dirty="0"/>
          </a:p>
          <a:p>
            <a:r>
              <a:rPr lang="en-US" dirty="0" smtClean="0"/>
              <a:t>Maintain </a:t>
            </a:r>
            <a:r>
              <a:rPr lang="en-US" dirty="0"/>
              <a:t>a disciplined disregard for conventional wisdom.</a:t>
            </a:r>
          </a:p>
          <a:p>
            <a:endParaRPr lang="en-US" dirty="0"/>
          </a:p>
        </p:txBody>
      </p:sp>
    </p:spTree>
    <p:extLst>
      <p:ext uri="{BB962C8B-B14F-4D97-AF65-F5344CB8AC3E}">
        <p14:creationId xmlns:p14="http://schemas.microsoft.com/office/powerpoint/2010/main" val="18771877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973762"/>
          </a:xfrm>
        </p:spPr>
        <p:txBody>
          <a:bodyPr>
            <a:normAutofit/>
          </a:bodyPr>
          <a:lstStyle/>
          <a:p>
            <a:r>
              <a:rPr lang="en-US" dirty="0"/>
              <a:t>We had to ignore the conventional wisdom of the day, which says a choice must be made either between jobs and the environment, or between cost savings and the environment. </a:t>
            </a:r>
            <a:br>
              <a:rPr lang="en-US" dirty="0"/>
            </a:br>
            <a:endParaRPr lang="en-US" dirty="0"/>
          </a:p>
        </p:txBody>
      </p:sp>
    </p:spTree>
    <p:extLst>
      <p:ext uri="{BB962C8B-B14F-4D97-AF65-F5344CB8AC3E}">
        <p14:creationId xmlns:p14="http://schemas.microsoft.com/office/powerpoint/2010/main" val="2381329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36" y="1002239"/>
            <a:ext cx="8229600" cy="550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674" y="228600"/>
            <a:ext cx="67722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11497" y="914400"/>
            <a:ext cx="7924800" cy="4572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noFill/>
            </a:endParaRPr>
          </a:p>
        </p:txBody>
      </p:sp>
    </p:spTree>
    <p:extLst>
      <p:ext uri="{BB962C8B-B14F-4D97-AF65-F5344CB8AC3E}">
        <p14:creationId xmlns:p14="http://schemas.microsoft.com/office/powerpoint/2010/main" val="3604563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3687762"/>
          </a:xfrm>
        </p:spPr>
        <p:txBody>
          <a:bodyPr>
            <a:normAutofit fontScale="90000"/>
          </a:bodyPr>
          <a:lstStyle/>
          <a:p>
            <a:r>
              <a:rPr lang="en-US" dirty="0"/>
              <a:t>Small-market competition is best replaced by disciplined, values-driven systems that commit to transparent, measurable improvements in the community’s wellbeing. </a:t>
            </a:r>
            <a:br>
              <a:rPr lang="en-US" dirty="0"/>
            </a:br>
            <a:endParaRPr lang="en-US" dirty="0"/>
          </a:p>
        </p:txBody>
      </p:sp>
    </p:spTree>
    <p:extLst>
      <p:ext uri="{BB962C8B-B14F-4D97-AF65-F5344CB8AC3E}">
        <p14:creationId xmlns:p14="http://schemas.microsoft.com/office/powerpoint/2010/main" val="3983966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Funds and Foundations to Serve Your Values</a:t>
            </a:r>
            <a:endParaRPr lang="en-US" dirty="0"/>
          </a:p>
        </p:txBody>
      </p:sp>
      <p:sp>
        <p:nvSpPr>
          <p:cNvPr id="3" name="Subtitle 2"/>
          <p:cNvSpPr>
            <a:spLocks noGrp="1"/>
          </p:cNvSpPr>
          <p:nvPr>
            <p:ph type="subTitle" idx="1"/>
          </p:nvPr>
        </p:nvSpPr>
        <p:spPr/>
        <p:txBody>
          <a:bodyPr/>
          <a:lstStyle/>
          <a:p>
            <a:r>
              <a:rPr lang="en-US" i="1" dirty="0" smtClean="0">
                <a:solidFill>
                  <a:schemeClr val="tx1"/>
                </a:solidFill>
              </a:rPr>
              <a:t>Finances and facilities are tools – important, useful tools, but just tools</a:t>
            </a:r>
            <a:endParaRPr lang="en-US" i="1" dirty="0">
              <a:solidFill>
                <a:schemeClr val="tx1"/>
              </a:solidFill>
            </a:endParaRPr>
          </a:p>
        </p:txBody>
      </p:sp>
    </p:spTree>
    <p:extLst>
      <p:ext uri="{BB962C8B-B14F-4D97-AF65-F5344CB8AC3E}">
        <p14:creationId xmlns:p14="http://schemas.microsoft.com/office/powerpoint/2010/main" val="23430978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Across the Divide</a:t>
            </a:r>
            <a:endParaRPr lang="en-US" dirty="0"/>
          </a:p>
        </p:txBody>
      </p:sp>
      <p:sp>
        <p:nvSpPr>
          <p:cNvPr id="3" name="Subtitle 2"/>
          <p:cNvSpPr>
            <a:spLocks noGrp="1"/>
          </p:cNvSpPr>
          <p:nvPr>
            <p:ph type="subTitle" idx="1"/>
          </p:nvPr>
        </p:nvSpPr>
        <p:spPr>
          <a:xfrm>
            <a:off x="1066800" y="3886200"/>
            <a:ext cx="7010400" cy="1752600"/>
          </a:xfrm>
        </p:spPr>
        <p:txBody>
          <a:bodyPr/>
          <a:lstStyle/>
          <a:p>
            <a:r>
              <a:rPr lang="en-US" i="1" dirty="0" smtClean="0">
                <a:solidFill>
                  <a:schemeClr val="tx1"/>
                </a:solidFill>
              </a:rPr>
              <a:t>Same values + big tent = great strengths</a:t>
            </a:r>
            <a:endParaRPr lang="en-US" i="1" dirty="0">
              <a:solidFill>
                <a:schemeClr val="tx1"/>
              </a:solidFill>
            </a:endParaRPr>
          </a:p>
        </p:txBody>
      </p:sp>
    </p:spTree>
    <p:extLst>
      <p:ext uri="{BB962C8B-B14F-4D97-AF65-F5344CB8AC3E}">
        <p14:creationId xmlns:p14="http://schemas.microsoft.com/office/powerpoint/2010/main" val="37074408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2620962"/>
          </a:xfrm>
        </p:spPr>
        <p:txBody>
          <a:bodyPr>
            <a:normAutofit fontScale="90000"/>
          </a:bodyPr>
          <a:lstStyle/>
          <a:p>
            <a:r>
              <a:rPr lang="en-US" dirty="0"/>
              <a:t>Coalitions  of competitors can find common values and  common goals.</a:t>
            </a:r>
            <a:br>
              <a:rPr lang="en-US" dirty="0"/>
            </a:br>
            <a:endParaRPr lang="en-US" dirty="0"/>
          </a:p>
        </p:txBody>
      </p:sp>
    </p:spTree>
    <p:extLst>
      <p:ext uri="{BB962C8B-B14F-4D97-AF65-F5344CB8AC3E}">
        <p14:creationId xmlns:p14="http://schemas.microsoft.com/office/powerpoint/2010/main" val="4188746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0"/>
          </a:xfrm>
        </p:spPr>
        <p:txBody>
          <a:bodyPr>
            <a:normAutofit fontScale="90000"/>
          </a:bodyPr>
          <a:lstStyle/>
          <a:p>
            <a:r>
              <a:rPr lang="en-US" dirty="0"/>
              <a:t>The cultures of the partners don't have to match exactly, but you have to have similar values and similar goals. If you don't have similar values, then working together is going to be a mess, and if you don't have the same goals, then you won’t be heading in the same direction and the partnership will lose focus and disintegrate</a:t>
            </a:r>
            <a:br>
              <a:rPr lang="en-US" dirty="0"/>
            </a:br>
            <a:endParaRPr lang="en-US" dirty="0"/>
          </a:p>
        </p:txBody>
      </p:sp>
    </p:spTree>
    <p:extLst>
      <p:ext uri="{BB962C8B-B14F-4D97-AF65-F5344CB8AC3E}">
        <p14:creationId xmlns:p14="http://schemas.microsoft.com/office/powerpoint/2010/main" val="2908761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AutoShape 3"/>
          <p:cNvSpPr>
            <a:spLocks noChangeArrowheads="1"/>
          </p:cNvSpPr>
          <p:nvPr/>
        </p:nvSpPr>
        <p:spPr bwMode="auto">
          <a:xfrm>
            <a:off x="762000" y="271107"/>
            <a:ext cx="7696200" cy="6172200"/>
          </a:xfrm>
          <a:prstGeom prst="triangle">
            <a:avLst>
              <a:gd name="adj" fmla="val 50000"/>
            </a:avLst>
          </a:prstGeom>
          <a:gradFill rotWithShape="0">
            <a:gsLst>
              <a:gs pos="0">
                <a:srgbClr val="008080"/>
              </a:gs>
              <a:gs pos="100000">
                <a:srgbClr val="FFFFFF"/>
              </a:gs>
            </a:gsLst>
            <a:lin ang="5400000" scaled="1"/>
          </a:gradFill>
          <a:ln w="9525">
            <a:solidFill>
              <a:schemeClr val="tx1"/>
            </a:solidFill>
            <a:miter lim="800000"/>
            <a:headEnd/>
            <a:tailEnd/>
          </a:ln>
          <a:effectLst/>
        </p:spPr>
        <p:txBody>
          <a:bodyPr wrap="none" anchor="ctr"/>
          <a:lstStyle/>
          <a:p>
            <a:endParaRPr lang="en-US"/>
          </a:p>
        </p:txBody>
      </p:sp>
      <p:sp>
        <p:nvSpPr>
          <p:cNvPr id="283652" name="Line 4"/>
          <p:cNvSpPr>
            <a:spLocks noChangeShapeType="1"/>
          </p:cNvSpPr>
          <p:nvPr/>
        </p:nvSpPr>
        <p:spPr bwMode="auto">
          <a:xfrm>
            <a:off x="3803484" y="1587160"/>
            <a:ext cx="1606716" cy="0"/>
          </a:xfrm>
          <a:prstGeom prst="line">
            <a:avLst/>
          </a:prstGeom>
          <a:noFill/>
          <a:ln w="9525">
            <a:solidFill>
              <a:schemeClr val="tx1"/>
            </a:solidFill>
            <a:round/>
            <a:headEnd/>
            <a:tailEnd/>
          </a:ln>
          <a:effectLst/>
        </p:spPr>
        <p:txBody>
          <a:bodyPr/>
          <a:lstStyle/>
          <a:p>
            <a:endParaRPr lang="en-US"/>
          </a:p>
        </p:txBody>
      </p:sp>
      <p:sp>
        <p:nvSpPr>
          <p:cNvPr id="283653" name="Line 5"/>
          <p:cNvSpPr>
            <a:spLocks noChangeShapeType="1"/>
          </p:cNvSpPr>
          <p:nvPr/>
        </p:nvSpPr>
        <p:spPr bwMode="auto">
          <a:xfrm>
            <a:off x="1935989" y="4572000"/>
            <a:ext cx="5379211" cy="0"/>
          </a:xfrm>
          <a:prstGeom prst="line">
            <a:avLst/>
          </a:prstGeom>
          <a:noFill/>
          <a:ln w="9525">
            <a:solidFill>
              <a:schemeClr val="tx1"/>
            </a:solidFill>
            <a:round/>
            <a:headEnd/>
            <a:tailEnd/>
          </a:ln>
          <a:effectLst/>
        </p:spPr>
        <p:txBody>
          <a:bodyPr/>
          <a:lstStyle/>
          <a:p>
            <a:endParaRPr lang="en-US"/>
          </a:p>
        </p:txBody>
      </p:sp>
      <p:sp>
        <p:nvSpPr>
          <p:cNvPr id="283654" name="Line 6"/>
          <p:cNvSpPr>
            <a:spLocks noChangeShapeType="1"/>
          </p:cNvSpPr>
          <p:nvPr/>
        </p:nvSpPr>
        <p:spPr bwMode="auto">
          <a:xfrm>
            <a:off x="2494360" y="3617240"/>
            <a:ext cx="4211240" cy="0"/>
          </a:xfrm>
          <a:prstGeom prst="line">
            <a:avLst/>
          </a:prstGeom>
          <a:noFill/>
          <a:ln w="9525">
            <a:solidFill>
              <a:schemeClr val="tx1"/>
            </a:solidFill>
            <a:round/>
            <a:headEnd/>
            <a:tailEnd/>
          </a:ln>
          <a:effectLst/>
        </p:spPr>
        <p:txBody>
          <a:bodyPr/>
          <a:lstStyle/>
          <a:p>
            <a:endParaRPr lang="en-US"/>
          </a:p>
        </p:txBody>
      </p:sp>
      <p:sp>
        <p:nvSpPr>
          <p:cNvPr id="283655" name="Line 7"/>
          <p:cNvSpPr>
            <a:spLocks noChangeShapeType="1"/>
          </p:cNvSpPr>
          <p:nvPr/>
        </p:nvSpPr>
        <p:spPr bwMode="auto">
          <a:xfrm>
            <a:off x="3143794" y="2590800"/>
            <a:ext cx="2876006" cy="0"/>
          </a:xfrm>
          <a:prstGeom prst="line">
            <a:avLst/>
          </a:prstGeom>
          <a:noFill/>
          <a:ln w="9525">
            <a:solidFill>
              <a:schemeClr val="tx1"/>
            </a:solidFill>
            <a:round/>
            <a:headEnd/>
            <a:tailEnd/>
          </a:ln>
          <a:effectLst/>
        </p:spPr>
        <p:txBody>
          <a:bodyPr/>
          <a:lstStyle/>
          <a:p>
            <a:endParaRPr lang="en-US"/>
          </a:p>
        </p:txBody>
      </p:sp>
      <p:sp>
        <p:nvSpPr>
          <p:cNvPr id="283660" name="Text Box 12"/>
          <p:cNvSpPr txBox="1">
            <a:spLocks noChangeArrowheads="1"/>
          </p:cNvSpPr>
          <p:nvPr/>
        </p:nvSpPr>
        <p:spPr bwMode="auto">
          <a:xfrm>
            <a:off x="304800" y="3287692"/>
            <a:ext cx="8610600" cy="307777"/>
          </a:xfrm>
          <a:prstGeom prst="rect">
            <a:avLst/>
          </a:prstGeom>
          <a:noFill/>
          <a:ln w="9525">
            <a:noFill/>
            <a:miter lim="800000"/>
            <a:headEnd/>
            <a:tailEnd/>
          </a:ln>
          <a:effectLst/>
        </p:spPr>
        <p:txBody>
          <a:bodyPr>
            <a:spAutoFit/>
          </a:bodyPr>
          <a:lstStyle/>
          <a:p>
            <a:r>
              <a:rPr lang="en-US" sz="1400" dirty="0"/>
              <a:t>		 </a:t>
            </a:r>
            <a:r>
              <a:rPr lang="en-US" sz="1400" dirty="0" smtClean="0"/>
              <a:t>                 </a:t>
            </a:r>
            <a:r>
              <a:rPr lang="en-US" sz="1400" dirty="0"/>
              <a:t>	</a:t>
            </a:r>
            <a:r>
              <a:rPr lang="en-US" sz="1400" dirty="0" smtClean="0"/>
              <a:t>	</a:t>
            </a:r>
            <a:endParaRPr lang="en-US" sz="1400" b="0" dirty="0"/>
          </a:p>
        </p:txBody>
      </p:sp>
      <p:sp>
        <p:nvSpPr>
          <p:cNvPr id="2" name="TextBox 1"/>
          <p:cNvSpPr txBox="1"/>
          <p:nvPr/>
        </p:nvSpPr>
        <p:spPr>
          <a:xfrm>
            <a:off x="3018981" y="2795249"/>
            <a:ext cx="3324225" cy="646331"/>
          </a:xfrm>
          <a:prstGeom prst="rect">
            <a:avLst/>
          </a:prstGeom>
          <a:noFill/>
        </p:spPr>
        <p:txBody>
          <a:bodyPr wrap="square" rtlCol="0">
            <a:spAutoFit/>
          </a:bodyPr>
          <a:lstStyle/>
          <a:p>
            <a:pPr algn="ctr"/>
            <a:r>
              <a:rPr lang="en-US" dirty="0" smtClean="0"/>
              <a:t>Focus Department/organization on Excellence, Innovation, </a:t>
            </a:r>
            <a:endParaRPr lang="en-US" sz="2000" dirty="0"/>
          </a:p>
        </p:txBody>
      </p:sp>
      <p:sp>
        <p:nvSpPr>
          <p:cNvPr id="3" name="TextBox 2"/>
          <p:cNvSpPr txBox="1"/>
          <p:nvPr/>
        </p:nvSpPr>
        <p:spPr>
          <a:xfrm>
            <a:off x="4015994" y="756163"/>
            <a:ext cx="1219200" cy="830997"/>
          </a:xfrm>
          <a:prstGeom prst="rect">
            <a:avLst/>
          </a:prstGeom>
          <a:noFill/>
        </p:spPr>
        <p:txBody>
          <a:bodyPr wrap="square" rtlCol="0">
            <a:spAutoFit/>
          </a:bodyPr>
          <a:lstStyle/>
          <a:p>
            <a:pPr algn="ctr"/>
            <a:r>
              <a:rPr lang="en-US" sz="1600" dirty="0" smtClean="0"/>
              <a:t>Serving </a:t>
            </a:r>
          </a:p>
          <a:p>
            <a:pPr algn="ctr"/>
            <a:r>
              <a:rPr lang="en-US" sz="1600" dirty="0" smtClean="0"/>
              <a:t>the greater good</a:t>
            </a:r>
            <a:endParaRPr lang="en-US" sz="1600" b="1" dirty="0"/>
          </a:p>
        </p:txBody>
      </p:sp>
      <p:sp>
        <p:nvSpPr>
          <p:cNvPr id="4" name="TextBox 3"/>
          <p:cNvSpPr txBox="1"/>
          <p:nvPr/>
        </p:nvSpPr>
        <p:spPr>
          <a:xfrm>
            <a:off x="3454003" y="1828800"/>
            <a:ext cx="2364582" cy="646331"/>
          </a:xfrm>
          <a:prstGeom prst="rect">
            <a:avLst/>
          </a:prstGeom>
          <a:noFill/>
        </p:spPr>
        <p:txBody>
          <a:bodyPr wrap="square" rtlCol="0">
            <a:spAutoFit/>
          </a:bodyPr>
          <a:lstStyle/>
          <a:p>
            <a:pPr algn="ctr"/>
            <a:r>
              <a:rPr lang="en-US" dirty="0" smtClean="0"/>
              <a:t>Finance/Facilities/</a:t>
            </a:r>
          </a:p>
          <a:p>
            <a:pPr algn="ctr"/>
            <a:r>
              <a:rPr lang="en-US" dirty="0" smtClean="0"/>
              <a:t>Partnership </a:t>
            </a:r>
            <a:r>
              <a:rPr lang="en-US" smtClean="0"/>
              <a:t>as tools</a:t>
            </a:r>
            <a:endParaRPr lang="en-US" dirty="0"/>
          </a:p>
        </p:txBody>
      </p:sp>
      <p:sp>
        <p:nvSpPr>
          <p:cNvPr id="5" name="TextBox 4"/>
          <p:cNvSpPr txBox="1"/>
          <p:nvPr/>
        </p:nvSpPr>
        <p:spPr>
          <a:xfrm>
            <a:off x="2356996" y="3877098"/>
            <a:ext cx="4648199" cy="707886"/>
          </a:xfrm>
          <a:prstGeom prst="rect">
            <a:avLst/>
          </a:prstGeom>
          <a:noFill/>
        </p:spPr>
        <p:txBody>
          <a:bodyPr wrap="square" rtlCol="0">
            <a:spAutoFit/>
          </a:bodyPr>
          <a:lstStyle/>
          <a:p>
            <a:pPr algn="ctr"/>
            <a:r>
              <a:rPr lang="en-US" sz="2000" dirty="0" smtClean="0"/>
              <a:t>Treating Staff with Reverence and Deep Communication</a:t>
            </a:r>
            <a:endParaRPr lang="en-US" sz="2000" dirty="0"/>
          </a:p>
        </p:txBody>
      </p:sp>
      <p:sp>
        <p:nvSpPr>
          <p:cNvPr id="6" name="TextBox 5"/>
          <p:cNvSpPr txBox="1"/>
          <p:nvPr/>
        </p:nvSpPr>
        <p:spPr>
          <a:xfrm>
            <a:off x="1849789" y="4826037"/>
            <a:ext cx="5662612" cy="400110"/>
          </a:xfrm>
          <a:prstGeom prst="rect">
            <a:avLst/>
          </a:prstGeom>
          <a:noFill/>
        </p:spPr>
        <p:txBody>
          <a:bodyPr wrap="square" rtlCol="0">
            <a:spAutoFit/>
          </a:bodyPr>
          <a:lstStyle/>
          <a:p>
            <a:pPr algn="ctr"/>
            <a:r>
              <a:rPr lang="en-US" sz="2000" dirty="0" smtClean="0"/>
              <a:t>Courage/Discipline/Durability</a:t>
            </a:r>
            <a:endParaRPr lang="en-US" sz="2000" dirty="0"/>
          </a:p>
        </p:txBody>
      </p:sp>
      <p:cxnSp>
        <p:nvCxnSpPr>
          <p:cNvPr id="8" name="Straight Connector 7"/>
          <p:cNvCxnSpPr/>
          <p:nvPr/>
        </p:nvCxnSpPr>
        <p:spPr>
          <a:xfrm>
            <a:off x="1377466" y="5486400"/>
            <a:ext cx="64711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56996" y="5714998"/>
            <a:ext cx="4363640" cy="400110"/>
          </a:xfrm>
          <a:prstGeom prst="rect">
            <a:avLst/>
          </a:prstGeom>
          <a:noFill/>
        </p:spPr>
        <p:txBody>
          <a:bodyPr wrap="square" rtlCol="0">
            <a:spAutoFit/>
          </a:bodyPr>
          <a:lstStyle/>
          <a:p>
            <a:pPr algn="ctr"/>
            <a:r>
              <a:rPr lang="en-US" sz="2000" dirty="0" smtClean="0"/>
              <a:t>Clear Values to Guide Choices</a:t>
            </a:r>
            <a:endParaRPr lang="en-US" sz="2000" dirty="0"/>
          </a:p>
        </p:txBody>
      </p:sp>
    </p:spTree>
    <p:extLst>
      <p:ext uri="{BB962C8B-B14F-4D97-AF65-F5344CB8AC3E}">
        <p14:creationId xmlns:p14="http://schemas.microsoft.com/office/powerpoint/2010/main" val="2717663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mcclin\AppData\Local\Microsoft\Windows\Temporary Internet Files\Content.Outlook\9S66AF40\ValuesRipples-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746760"/>
            <a:ext cx="8788400" cy="527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232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Conclusion</a:t>
            </a:r>
            <a:endParaRPr lang="en-US" dirty="0"/>
          </a:p>
        </p:txBody>
      </p:sp>
      <p:sp>
        <p:nvSpPr>
          <p:cNvPr id="3" name="Subtitle 2"/>
          <p:cNvSpPr>
            <a:spLocks noGrp="1"/>
          </p:cNvSpPr>
          <p:nvPr>
            <p:ph type="subTitle" idx="1"/>
          </p:nvPr>
        </p:nvSpPr>
        <p:spPr/>
        <p:txBody>
          <a:bodyPr/>
          <a:lstStyle/>
          <a:p>
            <a:r>
              <a:rPr lang="en-US" i="1" dirty="0" smtClean="0">
                <a:solidFill>
                  <a:schemeClr val="tx1"/>
                </a:solidFill>
              </a:rPr>
              <a:t>When values lead, we all win.</a:t>
            </a:r>
            <a:endParaRPr lang="en-US" i="1" dirty="0">
              <a:solidFill>
                <a:schemeClr val="tx1"/>
              </a:solidFill>
            </a:endParaRPr>
          </a:p>
        </p:txBody>
      </p:sp>
    </p:spTree>
    <p:extLst>
      <p:ext uri="{BB962C8B-B14F-4D97-AF65-F5344CB8AC3E}">
        <p14:creationId xmlns:p14="http://schemas.microsoft.com/office/powerpoint/2010/main" val="5797281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723" y="4724400"/>
            <a:ext cx="5562600" cy="1754326"/>
          </a:xfrm>
          <a:prstGeom prst="rect">
            <a:avLst/>
          </a:prstGeom>
          <a:noFill/>
        </p:spPr>
        <p:txBody>
          <a:bodyPr wrap="square" rtlCol="0">
            <a:spAutoFit/>
          </a:bodyPr>
          <a:lstStyle/>
          <a:p>
            <a:pPr algn="ctr"/>
            <a:r>
              <a:rPr lang="en-US" sz="2400" b="1" dirty="0"/>
              <a:t>Jeff Thompson, MD</a:t>
            </a:r>
            <a:br>
              <a:rPr lang="en-US" sz="2400" b="1" dirty="0"/>
            </a:br>
            <a:r>
              <a:rPr lang="en-US" sz="2400" b="1" i="1" dirty="0"/>
              <a:t>Executive Advisor, CEO Emeritus</a:t>
            </a:r>
          </a:p>
          <a:p>
            <a:pPr algn="ctr"/>
            <a:r>
              <a:rPr lang="en-US" sz="2000" dirty="0" smtClean="0">
                <a:hlinkClick r:id="rId2"/>
              </a:rPr>
              <a:t>jethomps@gundersenhealth.org</a:t>
            </a:r>
            <a:endParaRPr lang="en-US" sz="2000" dirty="0" smtClean="0"/>
          </a:p>
          <a:p>
            <a:pPr algn="ctr"/>
            <a:r>
              <a:rPr lang="en-US" sz="2000" dirty="0">
                <a:hlinkClick r:id="rId3"/>
              </a:rPr>
              <a:t>http://</a:t>
            </a:r>
            <a:r>
              <a:rPr lang="en-US" sz="2000" dirty="0" smtClean="0">
                <a:hlinkClick r:id="rId3"/>
              </a:rPr>
              <a:t>jeffthompsonmd.com</a:t>
            </a:r>
            <a:endParaRPr lang="en-US" sz="2000" dirty="0"/>
          </a:p>
          <a:p>
            <a:pPr algn="ctr"/>
            <a:r>
              <a:rPr lang="en-US" sz="2000" dirty="0" smtClean="0">
                <a:hlinkClick r:id="rId4"/>
              </a:rPr>
              <a:t>www.gundersenhealth.org</a:t>
            </a:r>
            <a:r>
              <a:rPr lang="en-US" sz="2000" dirty="0" smtClean="0"/>
              <a:t> </a:t>
            </a:r>
            <a:endParaRPr lang="en-US" sz="20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3869" y="814388"/>
            <a:ext cx="3188662" cy="4024311"/>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179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685800"/>
            <a:ext cx="6629400"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77" y="6139543"/>
            <a:ext cx="3733800" cy="369332"/>
          </a:xfrm>
          <a:prstGeom prst="rect">
            <a:avLst/>
          </a:prstGeom>
          <a:noFill/>
        </p:spPr>
        <p:txBody>
          <a:bodyPr wrap="square" rtlCol="0">
            <a:spAutoFit/>
          </a:bodyPr>
          <a:lstStyle/>
          <a:p>
            <a:r>
              <a:rPr lang="en-US" dirty="0"/>
              <a:t>http://</a:t>
            </a:r>
            <a:r>
              <a:rPr lang="en-US" dirty="0" smtClean="0"/>
              <a:t>www.lean.org/Workshops</a:t>
            </a:r>
            <a:endParaRPr lang="en-US" dirty="0"/>
          </a:p>
        </p:txBody>
      </p:sp>
    </p:spTree>
    <p:extLst>
      <p:ext uri="{BB962C8B-B14F-4D97-AF65-F5344CB8AC3E}">
        <p14:creationId xmlns:p14="http://schemas.microsoft.com/office/powerpoint/2010/main" val="3447424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023" y="32657"/>
            <a:ext cx="5011882" cy="6485964"/>
          </a:xfrm>
          <a:prstGeom prst="rect">
            <a:avLst/>
          </a:prstGeom>
        </p:spPr>
      </p:pic>
    </p:spTree>
    <p:extLst>
      <p:ext uri="{BB962C8B-B14F-4D97-AF65-F5344CB8AC3E}">
        <p14:creationId xmlns:p14="http://schemas.microsoft.com/office/powerpoint/2010/main" val="3440188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23913" y="152400"/>
            <a:ext cx="7862887" cy="838200"/>
          </a:xfrm>
        </p:spPr>
        <p:txBody>
          <a:bodyPr/>
          <a:lstStyle/>
          <a:p>
            <a:pPr eaLnBrk="1" hangingPunct="1"/>
            <a:r>
              <a:rPr lang="en-US" sz="2800" dirty="0" smtClean="0">
                <a:solidFill>
                  <a:srgbClr val="003366"/>
                </a:solidFill>
              </a:rPr>
              <a:t>Culture of Development: Talent Review Nine Box</a:t>
            </a:r>
            <a:endParaRPr lang="en-US" sz="2000" i="1" u="sng" dirty="0" smtClean="0">
              <a:solidFill>
                <a:srgbClr val="FF3737"/>
              </a:solidFill>
            </a:endParaRPr>
          </a:p>
        </p:txBody>
      </p:sp>
      <p:sp>
        <p:nvSpPr>
          <p:cNvPr id="2051" name="Line 3"/>
          <p:cNvSpPr>
            <a:spLocks noChangeShapeType="1"/>
          </p:cNvSpPr>
          <p:nvPr/>
        </p:nvSpPr>
        <p:spPr bwMode="auto">
          <a:xfrm>
            <a:off x="5394325" y="36639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52" name="Line 4"/>
          <p:cNvSpPr>
            <a:spLocks noChangeShapeType="1"/>
          </p:cNvSpPr>
          <p:nvPr/>
        </p:nvSpPr>
        <p:spPr bwMode="auto">
          <a:xfrm>
            <a:off x="5394325" y="39084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53" name="Line 5"/>
          <p:cNvSpPr>
            <a:spLocks noChangeShapeType="1"/>
          </p:cNvSpPr>
          <p:nvPr/>
        </p:nvSpPr>
        <p:spPr bwMode="auto">
          <a:xfrm>
            <a:off x="5410200" y="48101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54" name="Line 6"/>
          <p:cNvSpPr>
            <a:spLocks noChangeShapeType="1"/>
          </p:cNvSpPr>
          <p:nvPr/>
        </p:nvSpPr>
        <p:spPr bwMode="auto">
          <a:xfrm>
            <a:off x="5394325" y="48101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55" name="Line 7"/>
          <p:cNvSpPr>
            <a:spLocks noChangeShapeType="1"/>
          </p:cNvSpPr>
          <p:nvPr/>
        </p:nvSpPr>
        <p:spPr bwMode="auto">
          <a:xfrm>
            <a:off x="5394325" y="48101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aphicFrame>
        <p:nvGraphicFramePr>
          <p:cNvPr id="3080" name="Group 8"/>
          <p:cNvGraphicFramePr>
            <a:graphicFrameLocks noGrp="1"/>
          </p:cNvGraphicFramePr>
          <p:nvPr>
            <p:extLst>
              <p:ext uri="{D42A27DB-BD31-4B8C-83A1-F6EECF244321}">
                <p14:modId xmlns:p14="http://schemas.microsoft.com/office/powerpoint/2010/main" val="413101998"/>
              </p:ext>
            </p:extLst>
          </p:nvPr>
        </p:nvGraphicFramePr>
        <p:xfrm>
          <a:off x="685800" y="952500"/>
          <a:ext cx="7481887" cy="5116314"/>
        </p:xfrm>
        <a:graphic>
          <a:graphicData uri="http://schemas.openxmlformats.org/drawingml/2006/table">
            <a:tbl>
              <a:tblPr/>
              <a:tblGrid>
                <a:gridCol w="398520"/>
                <a:gridCol w="647059"/>
                <a:gridCol w="2078621"/>
                <a:gridCol w="2286000"/>
                <a:gridCol w="2071687"/>
              </a:tblGrid>
              <a:tr h="5054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5" marB="45715" horzOverflow="overflow">
                    <a:lnL w="38100" cap="flat" cmpd="sng" algn="ctr">
                      <a:solidFill>
                        <a:srgbClr val="003366"/>
                      </a:solidFill>
                      <a:prstDash val="solid"/>
                      <a:round/>
                      <a:headEnd type="none" w="med" len="med"/>
                      <a:tailEnd type="none" w="med" len="med"/>
                    </a:lnL>
                    <a:lnR>
                      <a:noFill/>
                    </a:lnR>
                    <a:lnT w="38100" cap="flat" cmpd="sng" algn="ctr">
                      <a:solidFill>
                        <a:srgbClr val="003366"/>
                      </a:solidFill>
                      <a:prstDash val="solid"/>
                      <a:round/>
                      <a:headEnd type="none" w="med" len="med"/>
                      <a:tailEnd type="none" w="med" len="med"/>
                    </a:lnT>
                    <a:lnB>
                      <a:noFill/>
                    </a:lnB>
                    <a:lnTlToBr>
                      <a:noFill/>
                    </a:lnTlToBr>
                    <a:lnBlToTr>
                      <a:noFill/>
                    </a:lnBlToTr>
                    <a:solidFill>
                      <a:srgbClr val="003366"/>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Times New Roman" pitchFamily="18" charset="0"/>
                          <a:cs typeface="Arial" charset="0"/>
                        </a:rPr>
                        <a:t>Potential</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5" marB="45715" anchor="ctr" horzOverflow="overflow">
                    <a:lnL>
                      <a:noFill/>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rgbClr val="00336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07973">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charset="0"/>
                          <a:ea typeface="Times New Roman" pitchFamily="18" charset="0"/>
                          <a:cs typeface="Arial" charset="0"/>
                        </a:rPr>
                        <a:t>Performance</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5" marB="45715" anchor="ctr"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a:noFill/>
                    </a:lnT>
                    <a:lnB w="38100" cap="flat" cmpd="sng" algn="ctr">
                      <a:solidFill>
                        <a:srgbClr val="003366"/>
                      </a:solidFill>
                      <a:prstDash val="solid"/>
                      <a:round/>
                      <a:headEnd type="none" w="med" len="med"/>
                      <a:tailEnd type="none" w="med" len="med"/>
                    </a:lnB>
                    <a:lnTlToBr>
                      <a:noFill/>
                    </a:lnTlToBr>
                    <a:lnBlToTr>
                      <a:noFill/>
                    </a:lnBlToTr>
                    <a:solidFill>
                      <a:srgbClr val="0033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5" marB="45715" horzOverflow="overflow">
                    <a:lnL w="38100" cap="flat" cmpd="sng" algn="ctr">
                      <a:solidFill>
                        <a:srgbClr val="003366"/>
                      </a:solidFill>
                      <a:prstDash val="solid"/>
                      <a:round/>
                      <a:headEnd type="none" w="med" len="med"/>
                      <a:tailEnd type="none" w="med" len="med"/>
                    </a:lnL>
                    <a:lnR>
                      <a:noFill/>
                    </a:lnR>
                    <a:lnT w="38100" cap="flat" cmpd="sng" algn="ctr">
                      <a:solidFill>
                        <a:srgbClr val="003366"/>
                      </a:solidFill>
                      <a:prstDash val="solid"/>
                      <a:round/>
                      <a:headEnd type="none" w="med" len="med"/>
                      <a:tailEnd type="none" w="med" len="med"/>
                    </a:lnT>
                    <a:lnB>
                      <a:noFill/>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Times New Roman" pitchFamily="18" charset="0"/>
                          <a:cs typeface="Arial" charset="0"/>
                        </a:rPr>
                        <a:t>High</a:t>
                      </a:r>
                      <a:endParaRPr kumimoji="0" lang="en-US" sz="18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marT="45715" marB="45715" anchor="ctr" horzOverflow="overflow">
                    <a:lnL>
                      <a:noFill/>
                    </a:lnL>
                    <a:lnR>
                      <a:noFill/>
                    </a:lnR>
                    <a:lnT w="381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5" marB="45715" anchor="ctr" horzOverflow="overflow">
                    <a:lnL>
                      <a:noFill/>
                    </a:lnL>
                    <a:lnR>
                      <a:noFill/>
                    </a:lnR>
                    <a:lnT w="381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Times New Roman" pitchFamily="18" charset="0"/>
                          <a:cs typeface="Arial" charset="0"/>
                        </a:rPr>
                        <a:t>Low</a:t>
                      </a:r>
                      <a:endParaRPr kumimoji="0" lang="en-US" sz="18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marT="45715" marB="45715" anchor="ctr" horzOverflow="overflow">
                    <a:lnL>
                      <a:noFill/>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solidFill>
                      <a:srgbClr val="008080"/>
                    </a:solidFill>
                  </a:tcPr>
                </a:tc>
              </a:tr>
              <a:tr h="833730">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Times New Roman" pitchFamily="18" charset="0"/>
                          <a:cs typeface="Arial" charset="0"/>
                        </a:rPr>
                        <a:t>High</a:t>
                      </a:r>
                      <a:endParaRPr kumimoji="0" lang="en-US" sz="18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marT="45715" marB="45715" anchor="ctr"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a:noFill/>
                    </a:lnT>
                    <a:lnB>
                      <a:noFill/>
                    </a:lnB>
                    <a:lnTlToBr>
                      <a:noFill/>
                    </a:lnTlToBr>
                    <a:lnBlToTr>
                      <a:noFill/>
                    </a:lnBlToTr>
                    <a:solidFill>
                      <a:srgbClr val="00808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 b="0" i="0" u="none" strike="noStrike" cap="none" normalizeH="0" baseline="0" dirty="0" smtClean="0">
                          <a:ln>
                            <a:noFill/>
                          </a:ln>
                          <a:solidFill>
                            <a:schemeClr val="tx1"/>
                          </a:solidFill>
                          <a:effectLst/>
                          <a:latin typeface="Arial" charset="0"/>
                          <a:ea typeface="Times New Roman" pitchFamily="18" charset="0"/>
                          <a:cs typeface="Arial" charset="0"/>
                        </a:rPr>
                        <a:t>j</a:t>
                      </a: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rgbClr val="003366"/>
                        </a:solidFill>
                        <a:effectLst/>
                        <a:latin typeface="Arial"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noFill/>
                  </a:tcPr>
                </a:tc>
              </a:tr>
              <a:tr h="1213876">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a:noFill/>
                    </a:lnT>
                    <a:lnB>
                      <a:noFill/>
                    </a:lnB>
                    <a:lnTlToBr>
                      <a:noFill/>
                    </a:lnTlToBr>
                    <a:lnBlToTr>
                      <a:noFill/>
                    </a:lnBlToTr>
                    <a:solidFill>
                      <a:srgbClr val="00808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3366"/>
                        </a:solidFill>
                        <a:effectLst/>
                        <a:latin typeface="Arial"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3366"/>
                        </a:solidFill>
                        <a:effectLst/>
                        <a:latin typeface="Arial"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3366"/>
                        </a:solidFill>
                        <a:effectLst/>
                        <a:latin typeface="Arial"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w="38100" cap="flat" cmpd="sng" algn="ctr">
                      <a:solidFill>
                        <a:srgbClr val="003366"/>
                      </a:solidFill>
                      <a:prstDash val="solid"/>
                      <a:round/>
                      <a:headEnd type="none" w="med" len="med"/>
                      <a:tailEnd type="none" w="med" len="med"/>
                    </a:lnB>
                    <a:lnTlToBr>
                      <a:noFill/>
                    </a:lnTlToBr>
                    <a:lnBlToTr>
                      <a:noFill/>
                    </a:lnBlToTr>
                    <a:noFill/>
                  </a:tcPr>
                </a:tc>
              </a:tr>
              <a:tr h="355100">
                <a:tc vMerge="1">
                  <a:txBody>
                    <a:bodyPr/>
                    <a:lstStyle/>
                    <a:p>
                      <a:endParaRPr lang="en-US"/>
                    </a:p>
                  </a:txBody>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Times New Roman" pitchFamily="18" charset="0"/>
                          <a:cs typeface="Arial" charset="0"/>
                        </a:rPr>
                        <a:t>DC</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bg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ea typeface="Times New Roman" pitchFamily="18" charset="0"/>
                          <a:cs typeface="Arial" charset="0"/>
                        </a:rPr>
                        <a:t>Low</a:t>
                      </a:r>
                      <a:endParaRPr kumimoji="0" lang="en-US" sz="1800" b="0" i="0" u="none" strike="noStrike" cap="none" normalizeH="0" baseline="0" dirty="0" smtClean="0">
                        <a:ln>
                          <a:noFill/>
                        </a:ln>
                        <a:solidFill>
                          <a:schemeClr val="bg1"/>
                        </a:solidFill>
                        <a:effectLst/>
                        <a:latin typeface="Arial" charset="0"/>
                        <a:ea typeface="Times New Roman" pitchFamily="18" charset="0"/>
                        <a:cs typeface="Arial" charset="0"/>
                      </a:endParaRPr>
                    </a:p>
                  </a:txBody>
                  <a:tcPr marT="45715" marB="45715" anchor="ctr"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a:noFill/>
                    </a:lnT>
                    <a:lnB w="38100" cap="flat" cmpd="sng" algn="ctr">
                      <a:solidFill>
                        <a:srgbClr val="003366"/>
                      </a:solidFill>
                      <a:prstDash val="solid"/>
                      <a:round/>
                      <a:headEnd type="none" w="med" len="med"/>
                      <a:tailEnd type="none" w="med" len="med"/>
                    </a:lnB>
                    <a:lnTlToBr>
                      <a:noFill/>
                    </a:lnTlToBr>
                    <a:lnBlToTr>
                      <a:noFill/>
                    </a:lnBlToTr>
                    <a:solidFill>
                      <a:srgbClr val="00808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003366"/>
                        </a:solidFill>
                        <a:effectLst/>
                        <a:latin typeface="Arial"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3366"/>
                        </a:solidFill>
                        <a:effectLst/>
                        <a:latin typeface="Arial"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3366"/>
                        </a:solidFill>
                        <a:effectLst/>
                        <a:latin typeface="Arial"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w="38100" cap="flat" cmpd="sng" algn="ctr">
                      <a:solidFill>
                        <a:srgbClr val="003366"/>
                      </a:solidFill>
                      <a:prstDash val="solid"/>
                      <a:round/>
                      <a:headEnd type="none" w="med" len="med"/>
                      <a:tailEnd type="none" w="med" len="med"/>
                    </a:lnT>
                    <a:lnB>
                      <a:noFill/>
                    </a:lnB>
                    <a:lnTlToBr>
                      <a:noFill/>
                    </a:lnTlToBr>
                    <a:lnBlToTr>
                      <a:noFill/>
                    </a:lnBlToTr>
                    <a:noFill/>
                  </a:tcPr>
                </a:tc>
              </a:tr>
              <a:tr h="980605">
                <a:tc vMerge="1">
                  <a:txBody>
                    <a:bodyPr/>
                    <a:lstStyle/>
                    <a:p>
                      <a:endParaRPr lang="en-US"/>
                    </a:p>
                  </a:txBody>
                  <a:tcPr/>
                </a:tc>
                <a:tc v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3366"/>
                        </a:solidFill>
                        <a:effectLst/>
                        <a:latin typeface="Times New Roman" pitchFamily="18"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a:noFill/>
                    </a:lnT>
                    <a:lnB w="381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3366"/>
                        </a:solidFill>
                        <a:effectLst/>
                        <a:latin typeface="Times New Roman" pitchFamily="18"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a:noFill/>
                    </a:lnT>
                    <a:lnB>
                      <a:noFill/>
                    </a:lnB>
                    <a:lnTlToBr>
                      <a:noFill/>
                    </a:lnTlToBr>
                    <a:lnBlToTr>
                      <a:noFill/>
                    </a:lnBlToTr>
                    <a:noFill/>
                  </a:tcPr>
                </a:tc>
              </a:tr>
              <a:tr h="38469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3366"/>
                        </a:solidFill>
                        <a:effectLst/>
                        <a:latin typeface="Arial"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a:noFill/>
                    </a:lnT>
                    <a:lnB w="38100" cap="flat" cmpd="sng" algn="ctr">
                      <a:solidFill>
                        <a:srgbClr val="00336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15" marB="45715" horzOverflow="overflow">
                    <a:lnL w="38100" cap="flat" cmpd="sng" algn="ctr">
                      <a:solidFill>
                        <a:srgbClr val="003366"/>
                      </a:solidFill>
                      <a:prstDash val="solid"/>
                      <a:round/>
                      <a:headEnd type="none" w="med" len="med"/>
                      <a:tailEnd type="none" w="med" len="med"/>
                    </a:lnL>
                    <a:lnR w="38100" cap="flat" cmpd="sng" algn="ctr">
                      <a:solidFill>
                        <a:srgbClr val="003366"/>
                      </a:solidFill>
                      <a:prstDash val="solid"/>
                      <a:round/>
                      <a:headEnd type="none" w="med" len="med"/>
                      <a:tailEnd type="none" w="med" len="med"/>
                    </a:lnR>
                    <a:lnT>
                      <a:noFill/>
                    </a:lnT>
                    <a:lnB w="38100" cap="flat" cmpd="sng" algn="ctr">
                      <a:solidFill>
                        <a:srgbClr val="003366"/>
                      </a:solidFill>
                      <a:prstDash val="solid"/>
                      <a:round/>
                      <a:headEnd type="none" w="med" len="med"/>
                      <a:tailEnd type="none" w="med" len="med"/>
                    </a:lnB>
                    <a:lnTlToBr>
                      <a:noFill/>
                    </a:lnTlToBr>
                    <a:lnBlToTr>
                      <a:noFill/>
                    </a:lnBlToTr>
                    <a:noFill/>
                  </a:tcPr>
                </a:tc>
              </a:tr>
            </a:tbl>
          </a:graphicData>
        </a:graphic>
      </p:graphicFrame>
      <p:sp>
        <p:nvSpPr>
          <p:cNvPr id="2093" name="Line 52"/>
          <p:cNvSpPr>
            <a:spLocks noChangeShapeType="1"/>
          </p:cNvSpPr>
          <p:nvPr/>
        </p:nvSpPr>
        <p:spPr bwMode="auto">
          <a:xfrm flipV="1">
            <a:off x="1409700" y="2872580"/>
            <a:ext cx="4548" cy="1623219"/>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94" name="Line 53"/>
          <p:cNvSpPr>
            <a:spLocks noChangeShapeType="1"/>
          </p:cNvSpPr>
          <p:nvPr/>
        </p:nvSpPr>
        <p:spPr bwMode="auto">
          <a:xfrm>
            <a:off x="3048000" y="1905000"/>
            <a:ext cx="3886200" cy="0"/>
          </a:xfrm>
          <a:prstGeom prst="line">
            <a:avLst/>
          </a:prstGeom>
          <a:noFill/>
          <a:ln w="9525">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pic>
        <p:nvPicPr>
          <p:cNvPr id="2095"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85" y="3062288"/>
            <a:ext cx="2905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96" name="Line 55"/>
          <p:cNvSpPr>
            <a:spLocks noChangeShapeType="1"/>
          </p:cNvSpPr>
          <p:nvPr/>
        </p:nvSpPr>
        <p:spPr bwMode="auto">
          <a:xfrm flipV="1">
            <a:off x="861941" y="1752600"/>
            <a:ext cx="0" cy="153828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97" name="Line 56"/>
          <p:cNvSpPr>
            <a:spLocks noChangeShapeType="1"/>
          </p:cNvSpPr>
          <p:nvPr/>
        </p:nvSpPr>
        <p:spPr bwMode="auto">
          <a:xfrm>
            <a:off x="861941" y="4648200"/>
            <a:ext cx="0" cy="12954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98" name="Line 57"/>
          <p:cNvSpPr>
            <a:spLocks noChangeShapeType="1"/>
          </p:cNvSpPr>
          <p:nvPr/>
        </p:nvSpPr>
        <p:spPr bwMode="auto">
          <a:xfrm flipH="1">
            <a:off x="990600" y="1219200"/>
            <a:ext cx="32004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099" name="Line 58"/>
          <p:cNvSpPr>
            <a:spLocks noChangeShapeType="1"/>
          </p:cNvSpPr>
          <p:nvPr/>
        </p:nvSpPr>
        <p:spPr bwMode="auto">
          <a:xfrm>
            <a:off x="5181600" y="1219200"/>
            <a:ext cx="2819400"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101" name="Text Box 60"/>
          <p:cNvSpPr txBox="1">
            <a:spLocks noChangeArrowheads="1"/>
          </p:cNvSpPr>
          <p:nvPr/>
        </p:nvSpPr>
        <p:spPr bwMode="auto">
          <a:xfrm>
            <a:off x="6400800" y="6613525"/>
            <a:ext cx="2438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sz="1000">
              <a:solidFill>
                <a:srgbClr val="000000"/>
              </a:solidFill>
            </a:endParaRPr>
          </a:p>
        </p:txBody>
      </p:sp>
      <p:sp>
        <p:nvSpPr>
          <p:cNvPr id="2" name="TextBox 1"/>
          <p:cNvSpPr txBox="1"/>
          <p:nvPr/>
        </p:nvSpPr>
        <p:spPr>
          <a:xfrm>
            <a:off x="56867" y="6059527"/>
            <a:ext cx="2514599" cy="369332"/>
          </a:xfrm>
          <a:prstGeom prst="rect">
            <a:avLst/>
          </a:prstGeom>
          <a:noFill/>
        </p:spPr>
        <p:txBody>
          <a:bodyPr wrap="square" rtlCol="0">
            <a:spAutoFit/>
          </a:bodyPr>
          <a:lstStyle/>
          <a:p>
            <a:r>
              <a:rPr lang="en-US" dirty="0" smtClean="0"/>
              <a:t>GE Nine Box System</a:t>
            </a:r>
            <a:endParaRPr lang="en-US" dirty="0"/>
          </a:p>
        </p:txBody>
      </p:sp>
    </p:spTree>
    <p:extLst>
      <p:ext uri="{BB962C8B-B14F-4D97-AF65-F5344CB8AC3E}">
        <p14:creationId xmlns:p14="http://schemas.microsoft.com/office/powerpoint/2010/main" val="1582913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5592762"/>
          </a:xfrm>
        </p:spPr>
        <p:txBody>
          <a:bodyPr>
            <a:normAutofit fontScale="90000"/>
          </a:bodyPr>
          <a:lstStyle/>
          <a:p>
            <a:r>
              <a:rPr lang="en-US" sz="3600" dirty="0" smtClean="0"/>
              <a:t>“You cannot </a:t>
            </a:r>
            <a:r>
              <a:rPr lang="en-US" sz="3600" dirty="0"/>
              <a:t>give what you do not have....if they </a:t>
            </a:r>
            <a:r>
              <a:rPr lang="en-US" sz="3600" dirty="0" smtClean="0"/>
              <a:t>don’t </a:t>
            </a:r>
            <a:r>
              <a:rPr lang="en-US" sz="3600" dirty="0"/>
              <a:t>feel cared for...they </a:t>
            </a:r>
            <a:r>
              <a:rPr lang="en-US" sz="3600" dirty="0" smtClean="0"/>
              <a:t>can’t </a:t>
            </a:r>
            <a:r>
              <a:rPr lang="en-US" sz="3600" dirty="0"/>
              <a:t>care...to embrace...you have to have been embraced. To respect you have to have been respected....</a:t>
            </a:r>
            <a:r>
              <a:rPr lang="en-US" sz="3600" dirty="0" smtClean="0"/>
              <a:t>don’t </a:t>
            </a:r>
            <a:r>
              <a:rPr lang="en-US" sz="3600" dirty="0"/>
              <a:t>be stunned by your </a:t>
            </a:r>
            <a:r>
              <a:rPr lang="en-US" sz="3600" dirty="0" smtClean="0"/>
              <a:t>staff’s </a:t>
            </a:r>
            <a:r>
              <a:rPr lang="en-US" sz="3600" dirty="0"/>
              <a:t>lack of care, connection , or respect if they have </a:t>
            </a:r>
            <a:r>
              <a:rPr lang="en-US" sz="3600" dirty="0" smtClean="0"/>
              <a:t>not, through </a:t>
            </a:r>
            <a:r>
              <a:rPr lang="en-US" sz="3600" dirty="0"/>
              <a:t>their </a:t>
            </a:r>
            <a:r>
              <a:rPr lang="en-US" sz="3600" dirty="0" smtClean="0"/>
              <a:t>eyes, been </a:t>
            </a:r>
            <a:r>
              <a:rPr lang="en-US" sz="3600" dirty="0"/>
              <a:t>cared for...connected with...and respected</a:t>
            </a:r>
            <a:r>
              <a:rPr lang="en-US" sz="3600" dirty="0" smtClean="0"/>
              <a:t>.”</a:t>
            </a:r>
            <a:br>
              <a:rPr lang="en-US" sz="3600" dirty="0" smtClean="0"/>
            </a:br>
            <a:r>
              <a:rPr lang="en-US" sz="3600" dirty="0" smtClean="0"/>
              <a:t>-</a:t>
            </a:r>
            <a:r>
              <a:rPr lang="en-US" sz="3600" dirty="0"/>
              <a:t> Maureen </a:t>
            </a:r>
            <a:r>
              <a:rPr lang="en-US" sz="3600" dirty="0" err="1" smtClean="0"/>
              <a:t>Biganano</a:t>
            </a:r>
            <a:r>
              <a:rPr lang="en-US" dirty="0"/>
              <a:t/>
            </a:r>
            <a:br>
              <a:rPr lang="en-US" dirty="0"/>
            </a:br>
            <a:endParaRPr lang="en-US" dirty="0"/>
          </a:p>
        </p:txBody>
      </p:sp>
    </p:spTree>
    <p:extLst>
      <p:ext uri="{BB962C8B-B14F-4D97-AF65-F5344CB8AC3E}">
        <p14:creationId xmlns:p14="http://schemas.microsoft.com/office/powerpoint/2010/main" val="2716833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15974" b="27085"/>
          <a:stretch/>
        </p:blipFill>
        <p:spPr>
          <a:xfrm>
            <a:off x="762000" y="1676400"/>
            <a:ext cx="7683335" cy="3750376"/>
          </a:xfrm>
          <a:prstGeom prst="rect">
            <a:avLst/>
          </a:prstGeom>
        </p:spPr>
      </p:pic>
    </p:spTree>
    <p:extLst>
      <p:ext uri="{BB962C8B-B14F-4D97-AF65-F5344CB8AC3E}">
        <p14:creationId xmlns:p14="http://schemas.microsoft.com/office/powerpoint/2010/main" val="2675423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UNID xmlns="4acd112e-5202-4ba5-ba87-e878f528c357" xsi:nil="true"/>
    <NotesTimeStamp xmlns="4acd112e-5202-4ba5-ba87-e878f528c357" xsi:nil="true"/>
    <NotesPart xmlns="4acd112e-5202-4ba5-ba87-e878f528c357"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436D66C0A9634C8A3D5867DB1BBB4F" ma:contentTypeVersion="0" ma:contentTypeDescription="Create a new document." ma:contentTypeScope="" ma:versionID="8740f1826c456b7bc0fdb9faf06053e9">
  <xsd:schema xmlns:xsd="http://www.w3.org/2001/XMLSchema" xmlns:xs="http://www.w3.org/2001/XMLSchema" xmlns:p="http://schemas.microsoft.com/office/2006/metadata/properties" xmlns:ns1="http://schemas.microsoft.com/sharepoint/v3" xmlns:ns2="4acd112e-5202-4ba5-ba87-e878f528c357" targetNamespace="http://schemas.microsoft.com/office/2006/metadata/properties" ma:root="true" ma:fieldsID="7b6809be24795658a228e1d71ff7ed17" ns1:_="" ns2:_="">
    <xsd:import namespace="http://schemas.microsoft.com/sharepoint/v3"/>
    <xsd:import namespace="4acd112e-5202-4ba5-ba87-e878f528c357"/>
    <xsd:element name="properties">
      <xsd:complexType>
        <xsd:sequence>
          <xsd:element name="documentManagement">
            <xsd:complexType>
              <xsd:all>
                <xsd:element ref="ns1:PublishingStartDate" minOccurs="0"/>
                <xsd:element ref="ns1:PublishingExpirationDate" minOccurs="0"/>
                <xsd:element ref="ns2:NotesUNID" minOccurs="0"/>
                <xsd:element ref="ns2:NotesTimeStamp" minOccurs="0"/>
                <xsd:element ref="ns2:NotesPar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cd112e-5202-4ba5-ba87-e878f528c357" elementFormDefault="qualified">
    <xsd:import namespace="http://schemas.microsoft.com/office/2006/documentManagement/types"/>
    <xsd:import namespace="http://schemas.microsoft.com/office/infopath/2007/PartnerControls"/>
    <xsd:element name="NotesUNID" ma:index="10" nillable="true" ma:displayName="NotesUNID" ma:hidden="true" ma:internalName="NotesUNID">
      <xsd:simpleType>
        <xsd:restriction base="dms:Text"/>
      </xsd:simpleType>
    </xsd:element>
    <xsd:element name="NotesTimeStamp" ma:index="11" nillable="true" ma:displayName="NotesTimeStamp" ma:hidden="true" ma:internalName="NotesTimeStamp">
      <xsd:simpleType>
        <xsd:restriction base="dms:DateTime"/>
      </xsd:simpleType>
    </xsd:element>
    <xsd:element name="NotesPart" ma:index="12" nillable="true" ma:displayName="NotesPart" ma:hidden="true" ma:internalName="NotesPar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9B003-EC3B-4EF0-9883-4AD80E774BDD}">
  <ds:schemaRefs>
    <ds:schemaRef ds:uri="http://schemas.microsoft.com/sharepoint/v3/contenttype/forms"/>
  </ds:schemaRefs>
</ds:datastoreItem>
</file>

<file path=customXml/itemProps2.xml><?xml version="1.0" encoding="utf-8"?>
<ds:datastoreItem xmlns:ds="http://schemas.openxmlformats.org/officeDocument/2006/customXml" ds:itemID="{953EB024-6AAE-4112-9814-8B495DFB4E23}">
  <ds:schemaRefs>
    <ds:schemaRef ds:uri="http://purl.org/dc/elements/1.1/"/>
    <ds:schemaRef ds:uri="http://purl.org/dc/terms/"/>
    <ds:schemaRef ds:uri="http://schemas.openxmlformats.org/package/2006/metadata/core-properties"/>
    <ds:schemaRef ds:uri="http://purl.org/dc/dcmitype/"/>
    <ds:schemaRef ds:uri="http://schemas.microsoft.com/sharepoint/v3"/>
    <ds:schemaRef ds:uri="http://schemas.microsoft.com/office/2006/documentManagement/types"/>
    <ds:schemaRef ds:uri="http://schemas.microsoft.com/office/2006/metadata/properties"/>
    <ds:schemaRef ds:uri="http://schemas.microsoft.com/office/infopath/2007/PartnerControls"/>
    <ds:schemaRef ds:uri="4acd112e-5202-4ba5-ba87-e878f528c357"/>
    <ds:schemaRef ds:uri="http://www.w3.org/XML/1998/namespace"/>
  </ds:schemaRefs>
</ds:datastoreItem>
</file>

<file path=customXml/itemProps3.xml><?xml version="1.0" encoding="utf-8"?>
<ds:datastoreItem xmlns:ds="http://schemas.openxmlformats.org/officeDocument/2006/customXml" ds:itemID="{DCA08CFF-ABCF-4DD2-9A8E-3062632570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cd112e-5202-4ba5-ba87-e878f528c3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1465</TotalTime>
  <Words>759</Words>
  <Application>Microsoft Office PowerPoint</Application>
  <PresentationFormat>On-screen Show (4:3)</PresentationFormat>
  <Paragraphs>99</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Live your values   Transform your culture   Achieve your mission</vt:lpstr>
      <vt:lpstr>PowerPoint Presentation</vt:lpstr>
      <vt:lpstr>PowerPoint Presentation</vt:lpstr>
      <vt:lpstr>PowerPoint Presentation</vt:lpstr>
      <vt:lpstr>PowerPoint Presentation</vt:lpstr>
      <vt:lpstr>PowerPoint Presentation</vt:lpstr>
      <vt:lpstr>Culture of Development: Talent Review Nine Box</vt:lpstr>
      <vt:lpstr>“You cannot give what you do not have....if they don’t feel cared for...they can’t care...to embrace...you have to have been embraced. To respect you have to have been respected....don’t be stunned by your staff’s lack of care, connection , or respect if they have not, through their eyes, been cared for...connected with...and respected.” - Maureen Biganano </vt:lpstr>
      <vt:lpstr>PowerPoint Presentation</vt:lpstr>
      <vt:lpstr>PowerPoint Presentation</vt:lpstr>
      <vt:lpstr>PowerPoint Presentation</vt:lpstr>
      <vt:lpstr>PowerPoint Presentation</vt:lpstr>
      <vt:lpstr>PowerPoint Presentation</vt:lpstr>
      <vt:lpstr>PowerPoint Presentation</vt:lpstr>
      <vt:lpstr>Choices</vt:lpstr>
      <vt:lpstr>PowerPoint Presentation</vt:lpstr>
      <vt:lpstr>Lead with Courage</vt:lpstr>
      <vt:lpstr>Takeaways</vt:lpstr>
      <vt:lpstr>Lead with Discipline</vt:lpstr>
      <vt:lpstr>Without discipline, courageous decisions go nowhere and will do little good.. Discipline gives courage legs.  </vt:lpstr>
      <vt:lpstr>The ripple effect of under managed  poor performance of leaders is enormous  </vt:lpstr>
      <vt:lpstr>PowerPoint Presentation</vt:lpstr>
      <vt:lpstr>Lead with Durability</vt:lpstr>
      <vt:lpstr>PowerPoint Presentation</vt:lpstr>
      <vt:lpstr>Lead with Reverence</vt:lpstr>
      <vt:lpstr>No one’s ego is more important than the well-being of the patient or staff </vt:lpstr>
      <vt:lpstr>What you tolerate you support. </vt:lpstr>
      <vt:lpstr>Holding accountable is looking backward, being responsible for their success is looking forward. </vt:lpstr>
      <vt:lpstr>Holding people accountable is looking backward, being responsible for their success is looking forward. Optimal performance will happen with balance. </vt:lpstr>
      <vt:lpstr>The more special  and protected  we treat our executives, the less special and afraid the staff feel. </vt:lpstr>
      <vt:lpstr>The chain of command is always a weak link in  the communication chain </vt:lpstr>
      <vt:lpstr>Humble listening builds strong bonds to deeper values. </vt:lpstr>
      <vt:lpstr>Lead to Exceed</vt:lpstr>
      <vt:lpstr>Being  better than  your mediocre past is not excellence. </vt:lpstr>
      <vt:lpstr>There is  often a big gap between doing something and accomplishing something. </vt:lpstr>
      <vt:lpstr>We need to move past the notion of excellence on the basis of reputation, marketing budgets, or size, and expect greatness to be described by broad outcome measures across time, demographics, and sectors of the community  </vt:lpstr>
      <vt:lpstr>Innovate to Serve Values</vt:lpstr>
      <vt:lpstr>Innovation Keys:</vt:lpstr>
      <vt:lpstr>We had to ignore the conventional wisdom of the day, which says a choice must be made either between jobs and the environment, or between cost savings and the environment.  </vt:lpstr>
      <vt:lpstr>Small-market competition is best replaced by disciplined, values-driven systems that commit to transparent, measurable improvements in the community’s wellbeing.  </vt:lpstr>
      <vt:lpstr>Funds and Foundations to Serve Your Values</vt:lpstr>
      <vt:lpstr>Lead Across the Divide</vt:lpstr>
      <vt:lpstr>Coalitions  of competitors can find common values and  common goals. </vt:lpstr>
      <vt:lpstr>The cultures of the partners don't have to match exactly, but you have to have similar values and similar goals. If you don't have similar values, then working together is going to be a mess, and if you don't have the same goals, then you won’t be heading in the same direction and the partnership will lose focus and disintegrate </vt:lpstr>
      <vt:lpstr>PowerPoint Presentation</vt:lpstr>
      <vt:lpstr>PowerPoint Presentation</vt:lpstr>
      <vt:lpstr>Conclusion</vt:lpstr>
      <vt:lpstr>PowerPoint Presentation</vt:lpstr>
    </vt:vector>
  </TitlesOfParts>
  <Company>Gundersen Lutheran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PowerPointTemplate_Green</dc:title>
  <dc:creator>Stevenson, Shawn</dc:creator>
  <cp:lastModifiedBy>Mcclintic, Megan A</cp:lastModifiedBy>
  <cp:revision>31</cp:revision>
  <dcterms:created xsi:type="dcterms:W3CDTF">2013-04-04T14:38:19Z</dcterms:created>
  <dcterms:modified xsi:type="dcterms:W3CDTF">2017-04-12T12:48:01Z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0x010100D5436D66C0A9634C8A3D5867DB1BBB4F</vt:lpwstr>
  </property>
</Properties>
</file>